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0" r:id="rId2"/>
    <p:sldId id="288" r:id="rId3"/>
    <p:sldId id="289" r:id="rId4"/>
    <p:sldId id="290" r:id="rId5"/>
    <p:sldId id="291" r:id="rId6"/>
    <p:sldId id="292" r:id="rId7"/>
    <p:sldId id="300" r:id="rId8"/>
    <p:sldId id="295" r:id="rId9"/>
    <p:sldId id="301" r:id="rId10"/>
    <p:sldId id="319" r:id="rId11"/>
    <p:sldId id="320" r:id="rId12"/>
    <p:sldId id="321" r:id="rId13"/>
    <p:sldId id="322" r:id="rId14"/>
    <p:sldId id="323" r:id="rId15"/>
    <p:sldId id="324" r:id="rId16"/>
    <p:sldId id="29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0" userDrawn="1">
          <p15:clr>
            <a:srgbClr val="A4A3A4"/>
          </p15:clr>
        </p15:guide>
        <p15:guide id="2" pos="393" userDrawn="1">
          <p15:clr>
            <a:srgbClr val="A4A3A4"/>
          </p15:clr>
        </p15:guide>
        <p15:guide id="3" pos="7469" userDrawn="1">
          <p15:clr>
            <a:srgbClr val="A4A3A4"/>
          </p15:clr>
        </p15:guide>
        <p15:guide id="4" orient="horz" pos="40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BF6"/>
    <a:srgbClr val="56CADC"/>
    <a:srgbClr val="2A7EB8"/>
    <a:srgbClr val="BFBFBF"/>
    <a:srgbClr val="30BDD4"/>
    <a:srgbClr val="CE3817"/>
    <a:srgbClr val="0070C0"/>
    <a:srgbClr val="0CA8DA"/>
    <a:srgbClr val="1F5F8A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22" y="102"/>
      </p:cViewPr>
      <p:guideLst>
        <p:guide orient="horz" pos="890"/>
        <p:guide pos="393"/>
        <p:guide pos="7469"/>
        <p:guide orient="horz" pos="40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2BC06-F236-4532-A3B9-6BF71275A61F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B293A-3A2D-4656-AC3F-54BD99D0D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0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 с 1 л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79353FE-1498-4671-B1F7-8BD0ECA53464}"/>
              </a:ext>
            </a:extLst>
          </p:cNvPr>
          <p:cNvGrpSpPr/>
          <p:nvPr userDrawn="1"/>
        </p:nvGrpSpPr>
        <p:grpSpPr>
          <a:xfrm>
            <a:off x="0" y="0"/>
            <a:ext cx="2798196" cy="6858000"/>
            <a:chOff x="0" y="0"/>
            <a:chExt cx="2798196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FEF949D-C15D-488D-B7BF-C3ECE042431B}"/>
                </a:ext>
              </a:extLst>
            </p:cNvPr>
            <p:cNvSpPr/>
            <p:nvPr/>
          </p:nvSpPr>
          <p:spPr>
            <a:xfrm flipH="1">
              <a:off x="1" y="0"/>
              <a:ext cx="2795541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020E0390-DA21-4770-8958-7969B8FA14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8289" y="1425194"/>
              <a:ext cx="1618964" cy="2375562"/>
            </a:xfrm>
            <a:prstGeom prst="rect">
              <a:avLst/>
            </a:prstGeom>
          </p:spPr>
        </p:pic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07E15FE-C96F-4D89-9275-0AA647E427FE}"/>
                </a:ext>
              </a:extLst>
            </p:cNvPr>
            <p:cNvCxnSpPr/>
            <p:nvPr/>
          </p:nvCxnSpPr>
          <p:spPr>
            <a:xfrm>
              <a:off x="2798196" y="0"/>
              <a:ext cx="0" cy="685800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08A2102-F914-45C2-9AA5-120C8BD7DA83}"/>
                </a:ext>
              </a:extLst>
            </p:cNvPr>
            <p:cNvSpPr/>
            <p:nvPr/>
          </p:nvSpPr>
          <p:spPr>
            <a:xfrm>
              <a:off x="0" y="1"/>
              <a:ext cx="1187595" cy="1965866"/>
            </a:xfrm>
            <a:custGeom>
              <a:avLst/>
              <a:gdLst>
                <a:gd name="connsiteX0" fmla="*/ 0 w 1187595"/>
                <a:gd name="connsiteY0" fmla="*/ 0 h 1965866"/>
                <a:gd name="connsiteX1" fmla="*/ 1187595 w 1187595"/>
                <a:gd name="connsiteY1" fmla="*/ 0 h 1965866"/>
                <a:gd name="connsiteX2" fmla="*/ 1118947 w 1187595"/>
                <a:gd name="connsiteY2" fmla="*/ 202685 h 1965866"/>
                <a:gd name="connsiteX3" fmla="*/ 227315 w 1187595"/>
                <a:gd name="connsiteY3" fmla="*/ 1722763 h 1965866"/>
                <a:gd name="connsiteX4" fmla="*/ 0 w 1187595"/>
                <a:gd name="connsiteY4" fmla="*/ 1965866 h 1965866"/>
                <a:gd name="connsiteX5" fmla="*/ 0 w 1187595"/>
                <a:gd name="connsiteY5" fmla="*/ 0 h 1965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87595" h="1965866">
                  <a:moveTo>
                    <a:pt x="0" y="0"/>
                  </a:moveTo>
                  <a:lnTo>
                    <a:pt x="1187595" y="0"/>
                  </a:lnTo>
                  <a:lnTo>
                    <a:pt x="1118947" y="202685"/>
                  </a:lnTo>
                  <a:cubicBezTo>
                    <a:pt x="913785" y="764321"/>
                    <a:pt x="612896" y="1278264"/>
                    <a:pt x="227315" y="1722763"/>
                  </a:cubicBezTo>
                  <a:lnTo>
                    <a:pt x="0" y="19658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AEB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620DE0A-C57B-4BA6-9013-C23FA65D4064}"/>
                </a:ext>
              </a:extLst>
            </p:cNvPr>
            <p:cNvSpPr/>
            <p:nvPr/>
          </p:nvSpPr>
          <p:spPr>
            <a:xfrm>
              <a:off x="0" y="4007529"/>
              <a:ext cx="1597182" cy="2850470"/>
            </a:xfrm>
            <a:custGeom>
              <a:avLst/>
              <a:gdLst>
                <a:gd name="connsiteX0" fmla="*/ 0 w 1597182"/>
                <a:gd name="connsiteY0" fmla="*/ 0 h 2850470"/>
                <a:gd name="connsiteX1" fmla="*/ 2086 w 1597182"/>
                <a:gd name="connsiteY1" fmla="*/ 457 h 2850470"/>
                <a:gd name="connsiteX2" fmla="*/ 1459832 w 1597182"/>
                <a:gd name="connsiteY2" fmla="*/ 2757465 h 2850470"/>
                <a:gd name="connsiteX3" fmla="*/ 1425417 w 1597182"/>
                <a:gd name="connsiteY3" fmla="*/ 2850470 h 2850470"/>
                <a:gd name="connsiteX4" fmla="*/ 476417 w 1597182"/>
                <a:gd name="connsiteY4" fmla="*/ 2850470 h 2850470"/>
                <a:gd name="connsiteX5" fmla="*/ 459072 w 1597182"/>
                <a:gd name="connsiteY5" fmla="*/ 2778389 h 2850470"/>
                <a:gd name="connsiteX6" fmla="*/ 52486 w 1597182"/>
                <a:gd name="connsiteY6" fmla="*/ 2264645 h 2850470"/>
                <a:gd name="connsiteX7" fmla="*/ 0 w 1597182"/>
                <a:gd name="connsiteY7" fmla="*/ 2241833 h 2850470"/>
                <a:gd name="connsiteX8" fmla="*/ 0 w 1597182"/>
                <a:gd name="connsiteY8" fmla="*/ 0 h 2850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97182" h="2850470">
                  <a:moveTo>
                    <a:pt x="0" y="0"/>
                  </a:moveTo>
                  <a:lnTo>
                    <a:pt x="2086" y="457"/>
                  </a:lnTo>
                  <a:cubicBezTo>
                    <a:pt x="1064111" y="271519"/>
                    <a:pt x="1946506" y="1329882"/>
                    <a:pt x="1459832" y="2757465"/>
                  </a:cubicBezTo>
                  <a:lnTo>
                    <a:pt x="1425417" y="2850470"/>
                  </a:lnTo>
                  <a:lnTo>
                    <a:pt x="476417" y="2850470"/>
                  </a:lnTo>
                  <a:lnTo>
                    <a:pt x="459072" y="2778389"/>
                  </a:lnTo>
                  <a:cubicBezTo>
                    <a:pt x="382950" y="2528617"/>
                    <a:pt x="233098" y="2361312"/>
                    <a:pt x="52486" y="2264645"/>
                  </a:cubicBezTo>
                  <a:lnTo>
                    <a:pt x="0" y="22418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E6E6"/>
            </a:solidFill>
            <a:ln w="1201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4C61BE-CFB4-488E-B1BD-177D9AD13D9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07495" y="1539514"/>
            <a:ext cx="8434560" cy="2575286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rgbClr val="2A7EB8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FE0F48-BAE4-4F7B-9F7B-A4571EDA690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07495" y="4353697"/>
            <a:ext cx="8434560" cy="964789"/>
          </a:xfrm>
        </p:spPr>
        <p:txBody>
          <a:bodyPr>
            <a:normAutofit/>
          </a:bodyPr>
          <a:lstStyle>
            <a:lvl1pPr marL="0" indent="0" algn="l">
              <a:buNone/>
              <a:defRPr lang="ru-RU" sz="26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Иванов Иван Иванович</a:t>
            </a:r>
            <a:br>
              <a:rPr lang="ru-RU" dirty="0"/>
            </a:br>
            <a:r>
              <a:rPr lang="ru-RU" dirty="0"/>
              <a:t>Должность, отдел / подразделение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EC3BD18-C33D-4125-96EE-372146732E6D}"/>
              </a:ext>
            </a:extLst>
          </p:cNvPr>
          <p:cNvSpPr/>
          <p:nvPr userDrawn="1"/>
        </p:nvSpPr>
        <p:spPr>
          <a:xfrm>
            <a:off x="3307495" y="5896294"/>
            <a:ext cx="2540838" cy="338554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АО «ЭНПО СПЭЛС» </a:t>
            </a:r>
            <a:endParaRPr lang="en-US" altLang="ru-RU" sz="16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158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22471-DFE1-4634-94D3-CDE0D7AAF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Название слайда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2FDFD3-FC21-4431-9957-38119BF3E731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Текст первого уровня списка</a:t>
            </a:r>
            <a:endParaRPr lang="en-US" dirty="0"/>
          </a:p>
          <a:p>
            <a:pPr lvl="1"/>
            <a:r>
              <a:rPr lang="ru-RU" dirty="0"/>
              <a:t>Второй уровень</a:t>
            </a:r>
            <a:endParaRPr lang="en-US" dirty="0"/>
          </a:p>
          <a:p>
            <a:pPr lvl="2"/>
            <a:r>
              <a:rPr lang="ru-RU" dirty="0"/>
              <a:t>Третий уровень</a:t>
            </a:r>
            <a:endParaRPr lang="en-US" dirty="0"/>
          </a:p>
          <a:p>
            <a:pPr lvl="3"/>
            <a:r>
              <a:rPr lang="ru-RU" dirty="0"/>
              <a:t>Четвертый уровень</a:t>
            </a:r>
            <a:endParaRPr lang="en-US" dirty="0"/>
          </a:p>
          <a:p>
            <a:pPr lvl="4"/>
            <a:r>
              <a:rPr lang="ru-RU" dirty="0"/>
              <a:t>Пятый уровень </a:t>
            </a:r>
            <a:r>
              <a:rPr lang="en-US" dirty="0"/>
              <a:t>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53429-ED1D-4C3C-8E18-AB0B78290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39D48-CC66-4637-A0C3-6117244AC668}" type="datetime1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445D8-AEDE-4765-863C-8F36BC0A7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E7033-7D95-43D1-B52E-418E7BF4C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4030-3781-4A87-A433-81836C85B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87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61A94B-9AE3-44F8-9CA4-29BE3AE5BFD8}"/>
              </a:ext>
            </a:extLst>
          </p:cNvPr>
          <p:cNvSpPr>
            <a:spLocks noGrp="1"/>
          </p:cNvSpPr>
          <p:nvPr>
            <p:ph type="title" orient="vert" hasCustomPrompt="1"/>
          </p:nvPr>
        </p:nvSpPr>
        <p:spPr>
          <a:xfrm>
            <a:off x="10685401" y="365125"/>
            <a:ext cx="1079500" cy="5811838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ru-RU" dirty="0"/>
              <a:t>Название слайда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D89CF-782F-448F-AA5F-2BF806D3505E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838199" y="365125"/>
            <a:ext cx="9654767" cy="581183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Текст первого уровня списка</a:t>
            </a:r>
            <a:endParaRPr lang="en-US" dirty="0"/>
          </a:p>
          <a:p>
            <a:pPr lvl="1"/>
            <a:r>
              <a:rPr lang="ru-RU" dirty="0"/>
              <a:t>Второй уровень</a:t>
            </a:r>
            <a:endParaRPr lang="en-US" dirty="0"/>
          </a:p>
          <a:p>
            <a:pPr lvl="2"/>
            <a:r>
              <a:rPr lang="ru-RU" dirty="0"/>
              <a:t>Третий уровень</a:t>
            </a:r>
            <a:endParaRPr lang="en-US" dirty="0"/>
          </a:p>
          <a:p>
            <a:pPr lvl="3"/>
            <a:r>
              <a:rPr lang="ru-RU" dirty="0"/>
              <a:t>Четвертый уровень</a:t>
            </a:r>
            <a:endParaRPr lang="en-US" dirty="0"/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F1CE3-0213-4C3E-AFC6-4D443E771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31EB7-0B86-4B55-9960-31DBA098E60E}" type="datetime1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F819C-E315-45E8-B8F2-6453C963E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C341D-6A83-44CA-827C-FCCE633F6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4030-3781-4A87-A433-81836C85B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1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 с 2 л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FF9B2A47-3EB1-4B14-9C01-AD068B9B21EF}"/>
              </a:ext>
            </a:extLst>
          </p:cNvPr>
          <p:cNvGrpSpPr/>
          <p:nvPr userDrawn="1"/>
        </p:nvGrpSpPr>
        <p:grpSpPr>
          <a:xfrm>
            <a:off x="0" y="0"/>
            <a:ext cx="2798196" cy="6858000"/>
            <a:chOff x="0" y="0"/>
            <a:chExt cx="2798196" cy="685800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7309BB6-34BA-4C15-8E57-09E9F889A8D9}"/>
                </a:ext>
              </a:extLst>
            </p:cNvPr>
            <p:cNvSpPr/>
            <p:nvPr/>
          </p:nvSpPr>
          <p:spPr>
            <a:xfrm flipH="1">
              <a:off x="1" y="0"/>
              <a:ext cx="2795541" cy="6858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2408186-33BD-46DF-95B0-B9BE4014CFA6}"/>
                </a:ext>
              </a:extLst>
            </p:cNvPr>
            <p:cNvCxnSpPr/>
            <p:nvPr/>
          </p:nvCxnSpPr>
          <p:spPr>
            <a:xfrm>
              <a:off x="2798196" y="0"/>
              <a:ext cx="0" cy="685800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D5A3E91-1839-4293-828D-0F89E3EAC656}"/>
                </a:ext>
              </a:extLst>
            </p:cNvPr>
            <p:cNvSpPr/>
            <p:nvPr userDrawn="1"/>
          </p:nvSpPr>
          <p:spPr>
            <a:xfrm>
              <a:off x="0" y="4596131"/>
              <a:ext cx="1704814" cy="2261869"/>
            </a:xfrm>
            <a:custGeom>
              <a:avLst/>
              <a:gdLst>
                <a:gd name="connsiteX0" fmla="*/ 329485 w 2526573"/>
                <a:gd name="connsiteY0" fmla="*/ 1092 h 3123625"/>
                <a:gd name="connsiteX1" fmla="*/ 2273282 w 2526573"/>
                <a:gd name="connsiteY1" fmla="*/ 3115318 h 3123625"/>
                <a:gd name="connsiteX2" fmla="*/ 1438418 w 2526573"/>
                <a:gd name="connsiteY2" fmla="*/ 3123625 h 3123625"/>
                <a:gd name="connsiteX3" fmla="*/ 77457 w 2526573"/>
                <a:gd name="connsiteY3" fmla="*/ 2349331 h 3123625"/>
                <a:gd name="connsiteX4" fmla="*/ 0 w 2526573"/>
                <a:gd name="connsiteY4" fmla="*/ 2399461 h 3123625"/>
                <a:gd name="connsiteX5" fmla="*/ 0 w 2526573"/>
                <a:gd name="connsiteY5" fmla="*/ 40163 h 3123625"/>
                <a:gd name="connsiteX6" fmla="*/ 28818 w 2526573"/>
                <a:gd name="connsiteY6" fmla="*/ 33605 h 3123625"/>
                <a:gd name="connsiteX7" fmla="*/ 329485 w 2526573"/>
                <a:gd name="connsiteY7" fmla="*/ 1092 h 3123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26573" h="3123625">
                  <a:moveTo>
                    <a:pt x="329485" y="1092"/>
                  </a:moveTo>
                  <a:cubicBezTo>
                    <a:pt x="1691524" y="-43267"/>
                    <a:pt x="3117876" y="1268420"/>
                    <a:pt x="2273282" y="3115318"/>
                  </a:cubicBezTo>
                  <a:lnTo>
                    <a:pt x="1438418" y="3123625"/>
                  </a:lnTo>
                  <a:cubicBezTo>
                    <a:pt x="1374297" y="2239442"/>
                    <a:pt x="575326" y="2076399"/>
                    <a:pt x="77457" y="2349331"/>
                  </a:cubicBezTo>
                  <a:lnTo>
                    <a:pt x="0" y="2399461"/>
                  </a:lnTo>
                  <a:lnTo>
                    <a:pt x="0" y="40163"/>
                  </a:lnTo>
                  <a:lnTo>
                    <a:pt x="28818" y="33605"/>
                  </a:lnTo>
                  <a:cubicBezTo>
                    <a:pt x="128054" y="15105"/>
                    <a:pt x="228593" y="4378"/>
                    <a:pt x="329485" y="1092"/>
                  </a:cubicBez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 w="12014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CF8D838D-8470-4CAA-A221-67D244B62618}"/>
                </a:ext>
              </a:extLst>
            </p:cNvPr>
            <p:cNvGrpSpPr/>
            <p:nvPr/>
          </p:nvGrpSpPr>
          <p:grpSpPr>
            <a:xfrm>
              <a:off x="563044" y="3371941"/>
              <a:ext cx="1670732" cy="2227806"/>
              <a:chOff x="563044" y="3371941"/>
              <a:chExt cx="1670732" cy="2227806"/>
            </a:xfrm>
          </p:grpSpPr>
          <p:pic>
            <p:nvPicPr>
              <p:cNvPr id="19" name="Graphic 18">
                <a:extLst>
                  <a:ext uri="{FF2B5EF4-FFF2-40B4-BE49-F238E27FC236}">
                    <a16:creationId xmlns:a16="http://schemas.microsoft.com/office/drawing/2014/main" id="{EF491826-EF45-4A61-815A-61B653784D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16215" y="3592516"/>
                <a:ext cx="1367943" cy="2007231"/>
              </a:xfrm>
              <a:prstGeom prst="rect">
                <a:avLst/>
              </a:prstGeom>
            </p:spPr>
          </p:pic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8DE77374-F02E-404B-84D8-0197DB4068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3044" y="3371941"/>
                <a:ext cx="1670732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91C829B-26F9-4350-B74C-CC4AB8A823A1}"/>
                </a:ext>
              </a:extLst>
            </p:cNvPr>
            <p:cNvSpPr/>
            <p:nvPr/>
          </p:nvSpPr>
          <p:spPr>
            <a:xfrm>
              <a:off x="0" y="1"/>
              <a:ext cx="1187595" cy="1965866"/>
            </a:xfrm>
            <a:custGeom>
              <a:avLst/>
              <a:gdLst>
                <a:gd name="connsiteX0" fmla="*/ 0 w 1187595"/>
                <a:gd name="connsiteY0" fmla="*/ 0 h 1965866"/>
                <a:gd name="connsiteX1" fmla="*/ 1187595 w 1187595"/>
                <a:gd name="connsiteY1" fmla="*/ 0 h 1965866"/>
                <a:gd name="connsiteX2" fmla="*/ 1118947 w 1187595"/>
                <a:gd name="connsiteY2" fmla="*/ 202685 h 1965866"/>
                <a:gd name="connsiteX3" fmla="*/ 227315 w 1187595"/>
                <a:gd name="connsiteY3" fmla="*/ 1722763 h 1965866"/>
                <a:gd name="connsiteX4" fmla="*/ 0 w 1187595"/>
                <a:gd name="connsiteY4" fmla="*/ 1965866 h 1965866"/>
                <a:gd name="connsiteX5" fmla="*/ 0 w 1187595"/>
                <a:gd name="connsiteY5" fmla="*/ 0 h 1965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87595" h="1965866">
                  <a:moveTo>
                    <a:pt x="0" y="0"/>
                  </a:moveTo>
                  <a:lnTo>
                    <a:pt x="1187595" y="0"/>
                  </a:lnTo>
                  <a:lnTo>
                    <a:pt x="1118947" y="202685"/>
                  </a:lnTo>
                  <a:cubicBezTo>
                    <a:pt x="913785" y="764321"/>
                    <a:pt x="612896" y="1278264"/>
                    <a:pt x="227315" y="1722763"/>
                  </a:cubicBezTo>
                  <a:lnTo>
                    <a:pt x="0" y="19658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AEB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2" name="Title 1">
            <a:extLst>
              <a:ext uri="{FF2B5EF4-FFF2-40B4-BE49-F238E27FC236}">
                <a16:creationId xmlns:a16="http://schemas.microsoft.com/office/drawing/2014/main" id="{BC454B2E-21DB-48B5-B1EA-CD60C14857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07495" y="1539514"/>
            <a:ext cx="8434560" cy="2575286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rgbClr val="2A7EB8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3D8243A2-4340-4EF0-B723-F6452CB689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07495" y="4353697"/>
            <a:ext cx="8434560" cy="964789"/>
          </a:xfrm>
        </p:spPr>
        <p:txBody>
          <a:bodyPr>
            <a:normAutofit/>
          </a:bodyPr>
          <a:lstStyle>
            <a:lvl1pPr marL="0" indent="0" algn="l">
              <a:buNone/>
              <a:defRPr lang="ru-RU" sz="26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Иванов Иван Иванович</a:t>
            </a:r>
            <a:br>
              <a:rPr lang="ru-RU" dirty="0"/>
            </a:br>
            <a:r>
              <a:rPr lang="ru-RU" dirty="0"/>
              <a:t>Должность, отдел / подразделение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1F02725-A10E-4D9D-81B1-C46E9AC64C4E}"/>
              </a:ext>
            </a:extLst>
          </p:cNvPr>
          <p:cNvCxnSpPr>
            <a:cxnSpLocks/>
          </p:cNvCxnSpPr>
          <p:nvPr userDrawn="1"/>
        </p:nvCxnSpPr>
        <p:spPr>
          <a:xfrm>
            <a:off x="8362997" y="5655567"/>
            <a:ext cx="0" cy="55917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E33CD950-5065-4544-B68E-A6C15BAA2E39}"/>
              </a:ext>
            </a:extLst>
          </p:cNvPr>
          <p:cNvSpPr/>
          <p:nvPr userDrawn="1"/>
        </p:nvSpPr>
        <p:spPr>
          <a:xfrm>
            <a:off x="3320906" y="5629964"/>
            <a:ext cx="4880119" cy="584775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НАЦИОНАЛЬНЫЙ ИССЛЕДОВАТЕЛЬСКИЙ ЯДЕРНЫЙ УНИВЕРСИТЕТ «МИФИ» </a:t>
            </a:r>
            <a:endParaRPr lang="en-US" altLang="ru-RU" sz="16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BA3B9AA-20D8-40CC-9DBC-1F4ED1BBB485}"/>
              </a:ext>
            </a:extLst>
          </p:cNvPr>
          <p:cNvSpPr/>
          <p:nvPr userDrawn="1"/>
        </p:nvSpPr>
        <p:spPr>
          <a:xfrm>
            <a:off x="8714780" y="5629964"/>
            <a:ext cx="2540838" cy="33855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АО «ЭНПО СПЭЛС» </a:t>
            </a:r>
            <a:endParaRPr lang="en-US" altLang="ru-RU" sz="16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</a:endParaRPr>
          </a:p>
        </p:txBody>
      </p:sp>
      <p:pic>
        <p:nvPicPr>
          <p:cNvPr id="1026" name="Picture 2" descr="\\file\NTK-5\Обмен\!Презентационные материалы\!!!!Логотипы\=МИФИ_АКТУАЛЬНЫЙ ЛОГОТИП\Ru\Логотип МИФИ_рус_краткий_белый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5" y="1470250"/>
            <a:ext cx="2647541" cy="1683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8599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итульный слайд_консорциу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BC454B2E-21DB-48B5-B1EA-CD60C14857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8764" y="2768600"/>
            <a:ext cx="11243291" cy="1548896"/>
          </a:xfrm>
        </p:spPr>
        <p:txBody>
          <a:bodyPr anchor="t">
            <a:normAutofit/>
          </a:bodyPr>
          <a:lstStyle>
            <a:lvl1pPr algn="ctr">
              <a:defRPr sz="4000" b="1">
                <a:solidFill>
                  <a:srgbClr val="2A7EB8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3D8243A2-4340-4EF0-B723-F6452CB689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8764" y="4466821"/>
            <a:ext cx="11243291" cy="1183503"/>
          </a:xfrm>
        </p:spPr>
        <p:txBody>
          <a:bodyPr>
            <a:normAutofit/>
          </a:bodyPr>
          <a:lstStyle>
            <a:lvl1pPr marL="0" indent="0" algn="ctr">
              <a:buNone/>
              <a:defRPr lang="ru-RU" sz="26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Иванов Иван Иванович</a:t>
            </a:r>
            <a:br>
              <a:rPr lang="ru-RU" dirty="0"/>
            </a:br>
            <a:r>
              <a:rPr lang="ru-RU" dirty="0"/>
              <a:t>Должность, отдел / подразделение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1F02725-A10E-4D9D-81B1-C46E9AC64C4E}"/>
              </a:ext>
            </a:extLst>
          </p:cNvPr>
          <p:cNvCxnSpPr>
            <a:cxnSpLocks/>
          </p:cNvCxnSpPr>
          <p:nvPr userDrawn="1"/>
        </p:nvCxnSpPr>
        <p:spPr>
          <a:xfrm>
            <a:off x="6201688" y="6102340"/>
            <a:ext cx="0" cy="55917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E33CD950-5065-4544-B68E-A6C15BAA2E39}"/>
              </a:ext>
            </a:extLst>
          </p:cNvPr>
          <p:cNvSpPr/>
          <p:nvPr userDrawn="1"/>
        </p:nvSpPr>
        <p:spPr>
          <a:xfrm>
            <a:off x="1159598" y="6076737"/>
            <a:ext cx="4690308" cy="584775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>
              <a:spcBef>
                <a:spcPct val="0"/>
              </a:spcBef>
            </a:pPr>
            <a:r>
              <a:rPr lang="ru-RU" alt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НАЦИОНАЛЬНЫЙ ИССЛЕДОВАТЕЛЬСКИЙ ЯДЕРНЫЙ УНИВЕРСИТЕТ «МИФИ» </a:t>
            </a:r>
            <a:endParaRPr lang="en-US" altLang="ru-RU" sz="16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BA3B9AA-20D8-40CC-9DBC-1F4ED1BBB485}"/>
              </a:ext>
            </a:extLst>
          </p:cNvPr>
          <p:cNvSpPr/>
          <p:nvPr userDrawn="1"/>
        </p:nvSpPr>
        <p:spPr>
          <a:xfrm>
            <a:off x="6553471" y="6076737"/>
            <a:ext cx="2540838" cy="338554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АО «ЭНПО СПЭЛС» </a:t>
            </a:r>
            <a:endParaRPr lang="en-US" altLang="ru-RU" sz="16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Rectangle 28">
            <a:extLst>
              <a:ext uri="{FF2B5EF4-FFF2-40B4-BE49-F238E27FC236}">
                <a16:creationId xmlns:a16="http://schemas.microsoft.com/office/drawing/2014/main" id="{C4A84A48-B97F-4011-A6D2-84EB36DF31D3}"/>
              </a:ext>
            </a:extLst>
          </p:cNvPr>
          <p:cNvSpPr/>
          <p:nvPr userDrawn="1"/>
        </p:nvSpPr>
        <p:spPr>
          <a:xfrm>
            <a:off x="498764" y="5650324"/>
            <a:ext cx="11243290" cy="369332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1800" dirty="0">
                <a:solidFill>
                  <a:srgbClr val="2A7EB8"/>
                </a:solidFill>
                <a:latin typeface="Arial Narrow" panose="020B0606020202030204" pitchFamily="34" charset="0"/>
                <a:ea typeface="Verdana" panose="020B0604030504040204" pitchFamily="34" charset="0"/>
              </a:rPr>
              <a:t>КОНСОРЦИУМ «ДОВЕРЕННЫЕ И ЭКСТРЕМАЛЬНЫЕ ЭЛЕКТРОННЫЕ СИСТЕМЫ»</a:t>
            </a:r>
            <a:endParaRPr lang="en-US" altLang="ru-RU" sz="1800" dirty="0">
              <a:solidFill>
                <a:srgbClr val="2A7EB8"/>
              </a:solidFill>
              <a:latin typeface="Arial Narrow" panose="020B060602020203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3E8A1E6-5BE6-4B26-B333-A75B476373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7428"/>
            <a:ext cx="12192000" cy="245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758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565E3-138B-47D7-9FFE-10A0998B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9301BD-6E1E-435B-942E-D01BD832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4402-5818-4CB3-8EFD-6F9E679BD770}" type="datetime1">
              <a:rPr lang="en-US" smtClean="0"/>
              <a:t>6/3/2024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7F4EFB-2159-4467-9F34-9183E04D9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B38F89-7972-457E-9A05-0F9648A8D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4030-3781-4A87-A433-81836C85B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281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контен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F1430-D799-4C2C-91DB-12E1F72D84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A7EB8"/>
                </a:solidFill>
              </a:defRPr>
            </a:lvl1pPr>
          </a:lstStyle>
          <a:p>
            <a:r>
              <a:rPr lang="ru-RU" dirty="0"/>
              <a:t>Название слайда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99B6D-D1FF-4468-9281-4BE5436CE68C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Текст первого уровня списка</a:t>
            </a:r>
            <a:endParaRPr lang="en-US" dirty="0"/>
          </a:p>
          <a:p>
            <a:pPr lvl="1"/>
            <a:r>
              <a:rPr lang="ru-RU" dirty="0"/>
              <a:t>Второй уровень</a:t>
            </a:r>
            <a:endParaRPr lang="en-US" dirty="0"/>
          </a:p>
          <a:p>
            <a:pPr lvl="2"/>
            <a:r>
              <a:rPr lang="ru-RU" dirty="0"/>
              <a:t>Третий уровень</a:t>
            </a:r>
            <a:endParaRPr lang="en-US" dirty="0"/>
          </a:p>
          <a:p>
            <a:pPr lvl="3"/>
            <a:r>
              <a:rPr lang="ru-RU" dirty="0"/>
              <a:t>Четвертый уровень</a:t>
            </a:r>
            <a:endParaRPr lang="en-US" dirty="0"/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D3A99-2B5F-49EF-B3D2-EBC3CF77A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D31F-7A63-4965-89B6-04E917621970}" type="datetime1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324EE-9E22-4768-9A04-55322F048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5450" y="6419850"/>
            <a:ext cx="404544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8E9E9-164E-4B0B-9403-B7A36D81B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4030-3781-4A87-A433-81836C85B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21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Слайд с названием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1A73C68-8DB0-48B7-933E-262305E37E09}"/>
              </a:ext>
            </a:extLst>
          </p:cNvPr>
          <p:cNvGrpSpPr/>
          <p:nvPr userDrawn="1"/>
        </p:nvGrpSpPr>
        <p:grpSpPr>
          <a:xfrm>
            <a:off x="6350" y="0"/>
            <a:ext cx="12185650" cy="6858001"/>
            <a:chOff x="6350" y="0"/>
            <a:chExt cx="12185650" cy="6858001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D1585572-95D3-46B5-9F14-6260ACF45992}"/>
                </a:ext>
              </a:extLst>
            </p:cNvPr>
            <p:cNvSpPr/>
            <p:nvPr/>
          </p:nvSpPr>
          <p:spPr>
            <a:xfrm>
              <a:off x="6350" y="0"/>
              <a:ext cx="479847" cy="3305233"/>
            </a:xfrm>
            <a:custGeom>
              <a:avLst/>
              <a:gdLst>
                <a:gd name="connsiteX0" fmla="*/ 0 w 479847"/>
                <a:gd name="connsiteY0" fmla="*/ 0 h 3305233"/>
                <a:gd name="connsiteX1" fmla="*/ 231141 w 479847"/>
                <a:gd name="connsiteY1" fmla="*/ 0 h 3305233"/>
                <a:gd name="connsiteX2" fmla="*/ 246587 w 479847"/>
                <a:gd name="connsiteY2" fmla="*/ 40581 h 3305233"/>
                <a:gd name="connsiteX3" fmla="*/ 264736 w 479847"/>
                <a:gd name="connsiteY3" fmla="*/ 2705600 h 3305233"/>
                <a:gd name="connsiteX4" fmla="*/ 42704 w 479847"/>
                <a:gd name="connsiteY4" fmla="*/ 3228729 h 3305233"/>
                <a:gd name="connsiteX5" fmla="*/ 0 w 479847"/>
                <a:gd name="connsiteY5" fmla="*/ 3305233 h 3305233"/>
                <a:gd name="connsiteX6" fmla="*/ 0 w 479847"/>
                <a:gd name="connsiteY6" fmla="*/ 0 h 3305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9847" h="3305233">
                  <a:moveTo>
                    <a:pt x="0" y="0"/>
                  </a:moveTo>
                  <a:lnTo>
                    <a:pt x="231141" y="0"/>
                  </a:lnTo>
                  <a:lnTo>
                    <a:pt x="246587" y="40581"/>
                  </a:lnTo>
                  <a:cubicBezTo>
                    <a:pt x="548973" y="896702"/>
                    <a:pt x="559827" y="1846454"/>
                    <a:pt x="264736" y="2705600"/>
                  </a:cubicBezTo>
                  <a:cubicBezTo>
                    <a:pt x="203510" y="2884261"/>
                    <a:pt x="129423" y="3059220"/>
                    <a:pt x="42704" y="3228729"/>
                  </a:cubicBezTo>
                  <a:lnTo>
                    <a:pt x="0" y="33052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86D5E81-C282-4BC5-87AC-217EDEB5159F}"/>
                </a:ext>
              </a:extLst>
            </p:cNvPr>
            <p:cNvSpPr/>
            <p:nvPr/>
          </p:nvSpPr>
          <p:spPr>
            <a:xfrm>
              <a:off x="10530520" y="6384821"/>
              <a:ext cx="1661480" cy="473180"/>
            </a:xfrm>
            <a:custGeom>
              <a:avLst/>
              <a:gdLst>
                <a:gd name="connsiteX0" fmla="*/ 1340670 w 1661480"/>
                <a:gd name="connsiteY0" fmla="*/ 1303 h 473180"/>
                <a:gd name="connsiteX1" fmla="*/ 1543945 w 1661480"/>
                <a:gd name="connsiteY1" fmla="*/ 3043 h 473180"/>
                <a:gd name="connsiteX2" fmla="*/ 1661480 w 1661480"/>
                <a:gd name="connsiteY2" fmla="*/ 13566 h 473180"/>
                <a:gd name="connsiteX3" fmla="*/ 1661480 w 1661480"/>
                <a:gd name="connsiteY3" fmla="*/ 473180 h 473180"/>
                <a:gd name="connsiteX4" fmla="*/ 0 w 1661480"/>
                <a:gd name="connsiteY4" fmla="*/ 473180 h 473180"/>
                <a:gd name="connsiteX5" fmla="*/ 108425 w 1661480"/>
                <a:gd name="connsiteY5" fmla="*/ 397157 h 473180"/>
                <a:gd name="connsiteX6" fmla="*/ 463689 w 1661480"/>
                <a:gd name="connsiteY6" fmla="*/ 203322 h 473180"/>
                <a:gd name="connsiteX7" fmla="*/ 1340670 w 1661480"/>
                <a:gd name="connsiteY7" fmla="*/ 1303 h 473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61480" h="473180">
                  <a:moveTo>
                    <a:pt x="1340670" y="1303"/>
                  </a:moveTo>
                  <a:cubicBezTo>
                    <a:pt x="1408362" y="-901"/>
                    <a:pt x="1476188" y="-298"/>
                    <a:pt x="1543945" y="3043"/>
                  </a:cubicBezTo>
                  <a:lnTo>
                    <a:pt x="1661480" y="13566"/>
                  </a:lnTo>
                  <a:lnTo>
                    <a:pt x="1661480" y="473180"/>
                  </a:lnTo>
                  <a:lnTo>
                    <a:pt x="0" y="473180"/>
                  </a:lnTo>
                  <a:lnTo>
                    <a:pt x="108425" y="397157"/>
                  </a:lnTo>
                  <a:cubicBezTo>
                    <a:pt x="223176" y="323075"/>
                    <a:pt x="342310" y="258438"/>
                    <a:pt x="463689" y="203322"/>
                  </a:cubicBezTo>
                  <a:cubicBezTo>
                    <a:pt x="741592" y="76368"/>
                    <a:pt x="1039816" y="11101"/>
                    <a:pt x="1340670" y="1303"/>
                  </a:cubicBezTo>
                  <a:close/>
                </a:path>
              </a:pathLst>
            </a:custGeom>
            <a:solidFill>
              <a:srgbClr val="DAEB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772C151-C2CB-4D2F-AAEB-C77AD77624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5450" y="1709739"/>
            <a:ext cx="10732000" cy="148103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dirty="0"/>
              <a:t>Название раздела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315AAA-E8E6-435E-A564-AC53CB7F4D8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15450" y="3225798"/>
            <a:ext cx="10732000" cy="286385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Поясняющий текст для раздела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1465F-22F6-4861-BE18-21E8AC3FE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516D1-5DE5-41F1-8836-53BBF6305159}" type="datetime1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1B38D-89C1-4C31-9FE9-980B9E32F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19D42-8529-4291-BD00-39C92C7F4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4030-3781-4A87-A433-81836C85B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600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5A0FF-10D8-4F36-8067-DA459F940F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5452" y="266700"/>
            <a:ext cx="11360648" cy="849309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Название слайда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9C8FC-06A1-4E55-A33F-DCDE3B1CE1C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15450" y="1592260"/>
            <a:ext cx="5366250" cy="43513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Текст первого уровня списка</a:t>
            </a:r>
            <a:endParaRPr lang="en-US" dirty="0"/>
          </a:p>
          <a:p>
            <a:pPr lvl="1"/>
            <a:r>
              <a:rPr lang="ru-RU" dirty="0"/>
              <a:t>Второй уровень</a:t>
            </a:r>
            <a:endParaRPr lang="en-US" dirty="0"/>
          </a:p>
          <a:p>
            <a:pPr lvl="2"/>
            <a:r>
              <a:rPr lang="ru-RU" dirty="0"/>
              <a:t>Третий уровень</a:t>
            </a:r>
            <a:endParaRPr lang="en-US" dirty="0"/>
          </a:p>
          <a:p>
            <a:pPr lvl="3"/>
            <a:r>
              <a:rPr lang="ru-RU" dirty="0"/>
              <a:t>Четвертый уровень</a:t>
            </a:r>
            <a:endParaRPr lang="en-US" dirty="0"/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1E98FD-91C7-4916-8701-F62485CE0DA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14536" y="1592260"/>
            <a:ext cx="5689600" cy="43513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Текст первого уровня списка</a:t>
            </a:r>
            <a:endParaRPr lang="en-US" dirty="0"/>
          </a:p>
          <a:p>
            <a:pPr lvl="1"/>
            <a:r>
              <a:rPr lang="ru-RU" dirty="0"/>
              <a:t>Второй уровень</a:t>
            </a:r>
            <a:endParaRPr lang="en-US" dirty="0"/>
          </a:p>
          <a:p>
            <a:pPr lvl="2"/>
            <a:r>
              <a:rPr lang="ru-RU" dirty="0"/>
              <a:t>Третий уровень</a:t>
            </a:r>
            <a:endParaRPr lang="en-US" dirty="0"/>
          </a:p>
          <a:p>
            <a:pPr lvl="3"/>
            <a:r>
              <a:rPr lang="ru-RU" dirty="0"/>
              <a:t>Четвертый уровень</a:t>
            </a:r>
            <a:endParaRPr lang="en-US" dirty="0"/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E92F33-F684-4D44-9F6C-6CC725D11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E7CC-4979-423E-81CD-162DCA5F73FA}" type="datetime1">
              <a:rPr lang="en-US" smtClean="0"/>
              <a:t>6/3/2024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A87CA-24D2-45DE-84CB-28BF47EB9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DD7CBA-4550-4249-83CF-7AFA8AF74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4030-3781-4A87-A433-81836C85B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48A52-E5BB-4CAC-99A0-46332DA404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5450" y="306387"/>
            <a:ext cx="11220950" cy="823913"/>
          </a:xfrm>
        </p:spPr>
        <p:txBody>
          <a:bodyPr>
            <a:normAutofit/>
          </a:bodyPr>
          <a:lstStyle>
            <a:lvl1pPr>
              <a:defRPr lang="en-US" sz="3600" kern="1200" dirty="0">
                <a:solidFill>
                  <a:srgbClr val="2A7EB8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Название слайда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C3DC0-AE25-4660-9A90-BCAA6026576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15450" y="1536308"/>
            <a:ext cx="5480550" cy="509776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Название группы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F97ECE-1BC4-4CF4-BE56-75DB9E2867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5450" y="2118511"/>
            <a:ext cx="5480550" cy="407115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Текст первого уровня списка</a:t>
            </a:r>
            <a:endParaRPr lang="en-US" dirty="0"/>
          </a:p>
          <a:p>
            <a:pPr lvl="1"/>
            <a:r>
              <a:rPr lang="ru-RU" dirty="0"/>
              <a:t>Второй уровень</a:t>
            </a:r>
            <a:endParaRPr lang="en-US" dirty="0"/>
          </a:p>
          <a:p>
            <a:pPr lvl="2"/>
            <a:r>
              <a:rPr lang="ru-RU" dirty="0"/>
              <a:t>Третий уровень</a:t>
            </a:r>
            <a:endParaRPr lang="en-US" dirty="0"/>
          </a:p>
          <a:p>
            <a:pPr lvl="3"/>
            <a:r>
              <a:rPr lang="ru-RU" dirty="0"/>
              <a:t>Четвертый уровень</a:t>
            </a:r>
            <a:endParaRPr lang="en-US" dirty="0"/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F1D35D-41CD-4985-A470-8C2B743D909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28859" y="1536308"/>
            <a:ext cx="5507541" cy="509776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Название группы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32555D-61F0-4C37-BF14-05C1166A6F66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28859" y="2118511"/>
            <a:ext cx="5507541" cy="407115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Текст первого уровня списка</a:t>
            </a:r>
            <a:endParaRPr lang="en-US" dirty="0"/>
          </a:p>
          <a:p>
            <a:pPr lvl="1"/>
            <a:r>
              <a:rPr lang="ru-RU" dirty="0"/>
              <a:t>Второй уровень</a:t>
            </a:r>
            <a:endParaRPr lang="en-US" dirty="0"/>
          </a:p>
          <a:p>
            <a:pPr lvl="2"/>
            <a:r>
              <a:rPr lang="ru-RU" dirty="0"/>
              <a:t>Третий уровень</a:t>
            </a:r>
            <a:endParaRPr lang="en-US" dirty="0"/>
          </a:p>
          <a:p>
            <a:pPr lvl="3"/>
            <a:r>
              <a:rPr lang="ru-RU" dirty="0"/>
              <a:t>Четвертый уровень</a:t>
            </a:r>
            <a:endParaRPr lang="en-US" dirty="0"/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5F6ECF-6CDA-4527-82D3-F088F26EE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BC06-0265-4B39-B733-E96AE7EBB3EF}" type="datetime1">
              <a:rPr lang="en-US" smtClean="0"/>
              <a:t>6/3/2024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5F2A64-FE5F-451C-B0FE-5187201F9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03EFF1-9706-40A0-B983-BE335444E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4030-3781-4A87-A433-81836C85B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51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B60C4318-DA49-44D3-86E9-D294CB79D6CF}"/>
              </a:ext>
            </a:extLst>
          </p:cNvPr>
          <p:cNvGrpSpPr/>
          <p:nvPr userDrawn="1"/>
        </p:nvGrpSpPr>
        <p:grpSpPr>
          <a:xfrm>
            <a:off x="6350" y="0"/>
            <a:ext cx="12185650" cy="6858001"/>
            <a:chOff x="6350" y="0"/>
            <a:chExt cx="12185650" cy="6858001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9F9B13D1-A688-47D8-8FD2-B4A74A6E65D4}"/>
                </a:ext>
              </a:extLst>
            </p:cNvPr>
            <p:cNvSpPr/>
            <p:nvPr/>
          </p:nvSpPr>
          <p:spPr>
            <a:xfrm>
              <a:off x="6350" y="0"/>
              <a:ext cx="479847" cy="3305233"/>
            </a:xfrm>
            <a:custGeom>
              <a:avLst/>
              <a:gdLst>
                <a:gd name="connsiteX0" fmla="*/ 0 w 479847"/>
                <a:gd name="connsiteY0" fmla="*/ 0 h 3305233"/>
                <a:gd name="connsiteX1" fmla="*/ 231141 w 479847"/>
                <a:gd name="connsiteY1" fmla="*/ 0 h 3305233"/>
                <a:gd name="connsiteX2" fmla="*/ 246587 w 479847"/>
                <a:gd name="connsiteY2" fmla="*/ 40581 h 3305233"/>
                <a:gd name="connsiteX3" fmla="*/ 264736 w 479847"/>
                <a:gd name="connsiteY3" fmla="*/ 2705600 h 3305233"/>
                <a:gd name="connsiteX4" fmla="*/ 42704 w 479847"/>
                <a:gd name="connsiteY4" fmla="*/ 3228729 h 3305233"/>
                <a:gd name="connsiteX5" fmla="*/ 0 w 479847"/>
                <a:gd name="connsiteY5" fmla="*/ 3305233 h 3305233"/>
                <a:gd name="connsiteX6" fmla="*/ 0 w 479847"/>
                <a:gd name="connsiteY6" fmla="*/ 0 h 3305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9847" h="3305233">
                  <a:moveTo>
                    <a:pt x="0" y="0"/>
                  </a:moveTo>
                  <a:lnTo>
                    <a:pt x="231141" y="0"/>
                  </a:lnTo>
                  <a:lnTo>
                    <a:pt x="246587" y="40581"/>
                  </a:lnTo>
                  <a:cubicBezTo>
                    <a:pt x="548973" y="896702"/>
                    <a:pt x="559827" y="1846454"/>
                    <a:pt x="264736" y="2705600"/>
                  </a:cubicBezTo>
                  <a:cubicBezTo>
                    <a:pt x="203510" y="2884261"/>
                    <a:pt x="129423" y="3059220"/>
                    <a:pt x="42704" y="3228729"/>
                  </a:cubicBezTo>
                  <a:lnTo>
                    <a:pt x="0" y="33052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C7067052-08CC-40C8-95B4-E18231BA2AE0}"/>
                </a:ext>
              </a:extLst>
            </p:cNvPr>
            <p:cNvSpPr/>
            <p:nvPr/>
          </p:nvSpPr>
          <p:spPr>
            <a:xfrm>
              <a:off x="10530520" y="6384821"/>
              <a:ext cx="1661480" cy="473180"/>
            </a:xfrm>
            <a:custGeom>
              <a:avLst/>
              <a:gdLst>
                <a:gd name="connsiteX0" fmla="*/ 1340670 w 1661480"/>
                <a:gd name="connsiteY0" fmla="*/ 1303 h 473180"/>
                <a:gd name="connsiteX1" fmla="*/ 1543945 w 1661480"/>
                <a:gd name="connsiteY1" fmla="*/ 3043 h 473180"/>
                <a:gd name="connsiteX2" fmla="*/ 1661480 w 1661480"/>
                <a:gd name="connsiteY2" fmla="*/ 13566 h 473180"/>
                <a:gd name="connsiteX3" fmla="*/ 1661480 w 1661480"/>
                <a:gd name="connsiteY3" fmla="*/ 473180 h 473180"/>
                <a:gd name="connsiteX4" fmla="*/ 0 w 1661480"/>
                <a:gd name="connsiteY4" fmla="*/ 473180 h 473180"/>
                <a:gd name="connsiteX5" fmla="*/ 108425 w 1661480"/>
                <a:gd name="connsiteY5" fmla="*/ 397157 h 473180"/>
                <a:gd name="connsiteX6" fmla="*/ 463689 w 1661480"/>
                <a:gd name="connsiteY6" fmla="*/ 203322 h 473180"/>
                <a:gd name="connsiteX7" fmla="*/ 1340670 w 1661480"/>
                <a:gd name="connsiteY7" fmla="*/ 1303 h 473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61480" h="473180">
                  <a:moveTo>
                    <a:pt x="1340670" y="1303"/>
                  </a:moveTo>
                  <a:cubicBezTo>
                    <a:pt x="1408362" y="-901"/>
                    <a:pt x="1476188" y="-298"/>
                    <a:pt x="1543945" y="3043"/>
                  </a:cubicBezTo>
                  <a:lnTo>
                    <a:pt x="1661480" y="13566"/>
                  </a:lnTo>
                  <a:lnTo>
                    <a:pt x="1661480" y="473180"/>
                  </a:lnTo>
                  <a:lnTo>
                    <a:pt x="0" y="473180"/>
                  </a:lnTo>
                  <a:lnTo>
                    <a:pt x="108425" y="397157"/>
                  </a:lnTo>
                  <a:cubicBezTo>
                    <a:pt x="223176" y="323075"/>
                    <a:pt x="342310" y="258438"/>
                    <a:pt x="463689" y="203322"/>
                  </a:cubicBezTo>
                  <a:cubicBezTo>
                    <a:pt x="741592" y="76368"/>
                    <a:pt x="1039816" y="11101"/>
                    <a:pt x="1340670" y="1303"/>
                  </a:cubicBezTo>
                  <a:close/>
                </a:path>
              </a:pathLst>
            </a:custGeom>
            <a:solidFill>
              <a:srgbClr val="DAEB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1D53-A3D3-46BA-AFB1-E2F779716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37830-9040-47F7-B434-C74EE4FE651A}" type="datetime1">
              <a:rPr lang="en-US" smtClean="0"/>
              <a:t>6/3/2024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9C122C-E633-4360-A076-E61CD4BF3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35E7D8-C1F1-4FB8-A6AE-E5F972C19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4030-3781-4A87-A433-81836C85B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36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14B129A-9B9E-4420-BFA5-C91ED0882D0D}"/>
              </a:ext>
            </a:extLst>
          </p:cNvPr>
          <p:cNvGrpSpPr/>
          <p:nvPr userDrawn="1"/>
        </p:nvGrpSpPr>
        <p:grpSpPr>
          <a:xfrm>
            <a:off x="6350" y="0"/>
            <a:ext cx="12185650" cy="6858001"/>
            <a:chOff x="6350" y="0"/>
            <a:chExt cx="12185650" cy="6858001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792623E-71C3-48CB-8F28-45D6DD9D103F}"/>
                </a:ext>
              </a:extLst>
            </p:cNvPr>
            <p:cNvSpPr/>
            <p:nvPr/>
          </p:nvSpPr>
          <p:spPr>
            <a:xfrm>
              <a:off x="6350" y="0"/>
              <a:ext cx="479847" cy="3305233"/>
            </a:xfrm>
            <a:custGeom>
              <a:avLst/>
              <a:gdLst>
                <a:gd name="connsiteX0" fmla="*/ 0 w 479847"/>
                <a:gd name="connsiteY0" fmla="*/ 0 h 3305233"/>
                <a:gd name="connsiteX1" fmla="*/ 231141 w 479847"/>
                <a:gd name="connsiteY1" fmla="*/ 0 h 3305233"/>
                <a:gd name="connsiteX2" fmla="*/ 246587 w 479847"/>
                <a:gd name="connsiteY2" fmla="*/ 40581 h 3305233"/>
                <a:gd name="connsiteX3" fmla="*/ 264736 w 479847"/>
                <a:gd name="connsiteY3" fmla="*/ 2705600 h 3305233"/>
                <a:gd name="connsiteX4" fmla="*/ 42704 w 479847"/>
                <a:gd name="connsiteY4" fmla="*/ 3228729 h 3305233"/>
                <a:gd name="connsiteX5" fmla="*/ 0 w 479847"/>
                <a:gd name="connsiteY5" fmla="*/ 3305233 h 3305233"/>
                <a:gd name="connsiteX6" fmla="*/ 0 w 479847"/>
                <a:gd name="connsiteY6" fmla="*/ 0 h 3305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9847" h="3305233">
                  <a:moveTo>
                    <a:pt x="0" y="0"/>
                  </a:moveTo>
                  <a:lnTo>
                    <a:pt x="231141" y="0"/>
                  </a:lnTo>
                  <a:lnTo>
                    <a:pt x="246587" y="40581"/>
                  </a:lnTo>
                  <a:cubicBezTo>
                    <a:pt x="548973" y="896702"/>
                    <a:pt x="559827" y="1846454"/>
                    <a:pt x="264736" y="2705600"/>
                  </a:cubicBezTo>
                  <a:cubicBezTo>
                    <a:pt x="203510" y="2884261"/>
                    <a:pt x="129423" y="3059220"/>
                    <a:pt x="42704" y="3228729"/>
                  </a:cubicBezTo>
                  <a:lnTo>
                    <a:pt x="0" y="33052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55FF9FE-838D-45AD-B535-7020452592C4}"/>
                </a:ext>
              </a:extLst>
            </p:cNvPr>
            <p:cNvSpPr/>
            <p:nvPr/>
          </p:nvSpPr>
          <p:spPr>
            <a:xfrm>
              <a:off x="10530520" y="6384821"/>
              <a:ext cx="1661480" cy="473180"/>
            </a:xfrm>
            <a:custGeom>
              <a:avLst/>
              <a:gdLst>
                <a:gd name="connsiteX0" fmla="*/ 1340670 w 1661480"/>
                <a:gd name="connsiteY0" fmla="*/ 1303 h 473180"/>
                <a:gd name="connsiteX1" fmla="*/ 1543945 w 1661480"/>
                <a:gd name="connsiteY1" fmla="*/ 3043 h 473180"/>
                <a:gd name="connsiteX2" fmla="*/ 1661480 w 1661480"/>
                <a:gd name="connsiteY2" fmla="*/ 13566 h 473180"/>
                <a:gd name="connsiteX3" fmla="*/ 1661480 w 1661480"/>
                <a:gd name="connsiteY3" fmla="*/ 473180 h 473180"/>
                <a:gd name="connsiteX4" fmla="*/ 0 w 1661480"/>
                <a:gd name="connsiteY4" fmla="*/ 473180 h 473180"/>
                <a:gd name="connsiteX5" fmla="*/ 108425 w 1661480"/>
                <a:gd name="connsiteY5" fmla="*/ 397157 h 473180"/>
                <a:gd name="connsiteX6" fmla="*/ 463689 w 1661480"/>
                <a:gd name="connsiteY6" fmla="*/ 203322 h 473180"/>
                <a:gd name="connsiteX7" fmla="*/ 1340670 w 1661480"/>
                <a:gd name="connsiteY7" fmla="*/ 1303 h 473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61480" h="473180">
                  <a:moveTo>
                    <a:pt x="1340670" y="1303"/>
                  </a:moveTo>
                  <a:cubicBezTo>
                    <a:pt x="1408362" y="-901"/>
                    <a:pt x="1476188" y="-298"/>
                    <a:pt x="1543945" y="3043"/>
                  </a:cubicBezTo>
                  <a:lnTo>
                    <a:pt x="1661480" y="13566"/>
                  </a:lnTo>
                  <a:lnTo>
                    <a:pt x="1661480" y="473180"/>
                  </a:lnTo>
                  <a:lnTo>
                    <a:pt x="0" y="473180"/>
                  </a:lnTo>
                  <a:lnTo>
                    <a:pt x="108425" y="397157"/>
                  </a:lnTo>
                  <a:cubicBezTo>
                    <a:pt x="223176" y="323075"/>
                    <a:pt x="342310" y="258438"/>
                    <a:pt x="463689" y="203322"/>
                  </a:cubicBezTo>
                  <a:cubicBezTo>
                    <a:pt x="741592" y="76368"/>
                    <a:pt x="1039816" y="11101"/>
                    <a:pt x="1340670" y="1303"/>
                  </a:cubicBezTo>
                  <a:close/>
                </a:path>
              </a:pathLst>
            </a:custGeom>
            <a:solidFill>
              <a:srgbClr val="DAEB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B8630D-4F05-46C0-81EE-C2E754FA0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452" y="266700"/>
            <a:ext cx="11231999" cy="849309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ru-RU" dirty="0"/>
              <a:t>Название слайда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09C5AA-1869-4CE7-9123-BA5AAB8C3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451" y="1320799"/>
            <a:ext cx="11232001" cy="4990995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ru-RU" dirty="0"/>
              <a:t>Текст первого уровня списка</a:t>
            </a:r>
            <a:endParaRPr lang="en-US" dirty="0"/>
          </a:p>
          <a:p>
            <a:pPr lvl="1"/>
            <a:r>
              <a:rPr lang="ru-RU" dirty="0"/>
              <a:t>Второй уровень</a:t>
            </a:r>
            <a:endParaRPr lang="en-US" dirty="0"/>
          </a:p>
          <a:p>
            <a:pPr lvl="2"/>
            <a:r>
              <a:rPr lang="ru-RU" dirty="0"/>
              <a:t>Третий уровень</a:t>
            </a:r>
            <a:endParaRPr lang="en-US" dirty="0"/>
          </a:p>
          <a:p>
            <a:pPr lvl="3"/>
            <a:r>
              <a:rPr lang="ru-RU" dirty="0"/>
              <a:t>Четвертый уровень</a:t>
            </a:r>
            <a:endParaRPr lang="en-US" dirty="0"/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1BD52-514C-4104-86CB-16FEC895DB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63100" y="6419850"/>
            <a:ext cx="10795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A8A4070-EF0D-471C-AF3F-19C9B3539B4A}" type="datetime1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9C16C-612C-4E00-8B13-C9420331D1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5450" y="6419850"/>
            <a:ext cx="4045449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F465D-A05D-4D3C-A03E-B48D3005A3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5151" y="6419850"/>
            <a:ext cx="6223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6424030-3781-4A87-A433-81836C85B38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AE3723B-8979-4932-8140-019EBFF2488D}"/>
              </a:ext>
            </a:extLst>
          </p:cNvPr>
          <p:cNvCxnSpPr>
            <a:cxnSpLocks/>
          </p:cNvCxnSpPr>
          <p:nvPr userDrawn="1"/>
        </p:nvCxnSpPr>
        <p:spPr>
          <a:xfrm>
            <a:off x="615452" y="1116009"/>
            <a:ext cx="11232000" cy="0"/>
          </a:xfrm>
          <a:prstGeom prst="line">
            <a:avLst/>
          </a:prstGeom>
          <a:ln w="9525">
            <a:solidFill>
              <a:srgbClr val="2A7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21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4" r:id="rId4"/>
    <p:sldLayoutId id="2147483650" r:id="rId5"/>
    <p:sldLayoutId id="2147483651" r:id="rId6"/>
    <p:sldLayoutId id="2147483652" r:id="rId7"/>
    <p:sldLayoutId id="2147483653" r:id="rId8"/>
    <p:sldLayoutId id="2147483655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2A7EB8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168275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SzPct val="9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77913" indent="-163513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0825" indent="-149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73263" indent="-1444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0BC5891-A251-4EB4-86E9-DCD98FDB1B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Испытания электронной компонентной базы на импульсную электрическую прочность</a:t>
            </a:r>
            <a:br>
              <a:rPr lang="en-US" dirty="0"/>
            </a:br>
            <a:endParaRPr lang="en-US" dirty="0"/>
          </a:p>
        </p:txBody>
      </p:sp>
      <p:sp>
        <p:nvSpPr>
          <p:cNvPr id="9" name="Title 10">
            <a:extLst>
              <a:ext uri="{FF2B5EF4-FFF2-40B4-BE49-F238E27FC236}">
                <a16:creationId xmlns:a16="http://schemas.microsoft.com/office/drawing/2014/main" id="{059D5C4B-B2F8-4533-8718-F3CA80EE52E2}"/>
              </a:ext>
            </a:extLst>
          </p:cNvPr>
          <p:cNvSpPr txBox="1">
            <a:spLocks/>
          </p:cNvSpPr>
          <p:nvPr/>
        </p:nvSpPr>
        <p:spPr>
          <a:xfrm>
            <a:off x="3307495" y="1539514"/>
            <a:ext cx="6623905" cy="2575286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2A7EB8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0" name="Subtitle 45">
            <a:extLst>
              <a:ext uri="{FF2B5EF4-FFF2-40B4-BE49-F238E27FC236}">
                <a16:creationId xmlns:a16="http://schemas.microsoft.com/office/drawing/2014/main" id="{7FC3ADCB-00DB-44AF-8B23-8871752B041C}"/>
              </a:ext>
            </a:extLst>
          </p:cNvPr>
          <p:cNvSpPr txBox="1">
            <a:spLocks/>
          </p:cNvSpPr>
          <p:nvPr/>
        </p:nvSpPr>
        <p:spPr>
          <a:xfrm>
            <a:off x="3307495" y="2935106"/>
            <a:ext cx="8434560" cy="987787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ru-RU" sz="24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514600"/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9AFC7D1-DAB6-4165-B5A0-BAD22B8017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alt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Епифанцев Константин Алексеевич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800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E2F3F-6F90-40F5-9F13-CBF60BEFC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Особенности организации проведения испытаний электронных компонентов на ИЭП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2DE096-6910-4CAD-94BC-FCC263444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4030-3781-4A87-A433-81836C85B382}" type="slidenum">
              <a:rPr lang="en-US" smtClean="0"/>
              <a:t>10</a:t>
            </a:fld>
            <a:endParaRPr lang="en-US"/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8C0FBEAB-95F5-E3D6-5C44-DDBF33E2F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8109" y="1504175"/>
            <a:ext cx="8320087" cy="2031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dirty="0">
                <a:latin typeface="+mj-lt"/>
                <a:cs typeface="Times New Roman" panose="02020603050405020304" pitchFamily="18" charset="0"/>
              </a:rPr>
              <a:t>Для исследования каждого электронного компонента разрабатывается частная программа-методика, в которой приводятся нормы на контролируемые параметры после каждого воздействия ОИН на выводы изделия, схемы включения изделия при воздействии ОИН на выбранные выводы изделия, схемы включения при контроле параметров изделия, а также методики контроля параметров изделия. В соответствии с частной программой-методикой разрабатывается оснастка ( см. рисунок ниже), которая обеспечивает автоматизированный контроль всех параметров изделия после каждого воздействия ОИН</a:t>
            </a:r>
            <a:endParaRPr lang="ru-RU" altLang="ru-RU" sz="1400" b="1" dirty="0">
              <a:latin typeface="+mj-lt"/>
            </a:endParaRPr>
          </a:p>
        </p:txBody>
      </p:sp>
      <p:pic>
        <p:nvPicPr>
          <p:cNvPr id="9" name="Рисунок 6">
            <a:extLst>
              <a:ext uri="{FF2B5EF4-FFF2-40B4-BE49-F238E27FC236}">
                <a16:creationId xmlns:a16="http://schemas.microsoft.com/office/drawing/2014/main" id="{987F11AA-8891-4A7A-B8B4-674769542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803" y="3789974"/>
            <a:ext cx="7632700" cy="255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4726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E2F3F-6F90-40F5-9F13-CBF60BEFC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Автоматизированная экспериментальная установка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2DE096-6910-4CAD-94BC-FCC263444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5151" y="6408737"/>
            <a:ext cx="622300" cy="365125"/>
          </a:xfrm>
        </p:spPr>
        <p:txBody>
          <a:bodyPr/>
          <a:lstStyle/>
          <a:p>
            <a:fld id="{46424030-3781-4A87-A433-81836C85B382}" type="slidenum">
              <a:rPr lang="en-US" smtClean="0"/>
              <a:t>11</a:t>
            </a:fld>
            <a:endParaRPr lang="en-US"/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3CE00C16-A1FF-7035-A354-EFE271FE4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5956" y="5011736"/>
            <a:ext cx="8320087" cy="13843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генератор ОИН; 2 – оснастка с исследуемым изделием; 4 - высоковольтный кабель для подачи ОИН на исследуемое  изделие; 5 – кабель подачи контрольного сигнала ОИН; 6 – кабель подачи импульса реакции с исследуемого изделия; 7 – цифровой осциллограф; 8 – блок функционального и параметрического контроля; 9 – канал связи средств контроля с оснасткой; 10 – персональный компьютер (ПК); 11 – канал связи между БФК и ПК; 12 – канал связи между ПК и осциллографом; 13 – внешние источники питания; 14 – внешние вольтметры и амперметры.</a:t>
            </a:r>
            <a:endParaRPr lang="ru-RU" altLang="ru-RU" sz="1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662283-BCD2-5A42-7AB9-8609CB14DEE2}"/>
              </a:ext>
            </a:extLst>
          </p:cNvPr>
          <p:cNvSpPr txBox="1"/>
          <p:nvPr/>
        </p:nvSpPr>
        <p:spPr>
          <a:xfrm>
            <a:off x="6723030" y="2154273"/>
            <a:ext cx="3313113" cy="14779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автоматизации проведения оценки показателей ИЭП собирается экспериментальная установка и разрабатывается программное обеспечение</a:t>
            </a:r>
            <a:endParaRPr lang="ru-RU" altLang="ru-RU" dirty="0"/>
          </a:p>
        </p:txBody>
      </p:sp>
      <p:pic>
        <p:nvPicPr>
          <p:cNvPr id="10" name="Рисунок 6">
            <a:extLst>
              <a:ext uri="{FF2B5EF4-FFF2-40B4-BE49-F238E27FC236}">
                <a16:creationId xmlns:a16="http://schemas.microsoft.com/office/drawing/2014/main" id="{BD2F67A7-6CD2-7DC3-E44B-614C7CDFDB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366" y="1412868"/>
            <a:ext cx="4316412" cy="323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4357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E2F3F-6F90-40F5-9F13-CBF60BEFC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Режимы работы изделий при испытаниях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2DE096-6910-4CAD-94BC-FCC263444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5151" y="6408737"/>
            <a:ext cx="622300" cy="365125"/>
          </a:xfrm>
        </p:spPr>
        <p:txBody>
          <a:bodyPr/>
          <a:lstStyle/>
          <a:p>
            <a:fld id="{46424030-3781-4A87-A433-81836C85B382}" type="slidenum">
              <a:rPr lang="en-US" smtClean="0"/>
              <a:t>12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213F9A-F25D-D13C-4109-5E74B4374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746" y="2242260"/>
            <a:ext cx="374650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D5470160-74B4-278F-BA95-976190507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9646" y="3280485"/>
            <a:ext cx="1758950" cy="64611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ru-RU" altLang="ru-RU" dirty="0"/>
              <a:t>Пассивный режим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D65515-2580-0257-D9C5-7A10391ECA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671" y="1912060"/>
            <a:ext cx="4100512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">
            <a:extLst>
              <a:ext uri="{FF2B5EF4-FFF2-40B4-BE49-F238E27FC236}">
                <a16:creationId xmlns:a16="http://schemas.microsoft.com/office/drawing/2014/main" id="{06D37D57-704A-118F-8BB8-436F5318C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3247" y="1780298"/>
            <a:ext cx="1925637" cy="6461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ru-RU" altLang="ru-RU" dirty="0"/>
              <a:t>Электрический  </a:t>
            </a:r>
          </a:p>
          <a:p>
            <a:pPr>
              <a:defRPr/>
            </a:pPr>
            <a:r>
              <a:rPr lang="ru-RU" altLang="ru-RU" dirty="0"/>
              <a:t>режим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634B6D23-7828-6DB5-D8AD-2D3B2D7BB907}"/>
              </a:ext>
            </a:extLst>
          </p:cNvPr>
          <p:cNvSpPr/>
          <p:nvPr/>
        </p:nvSpPr>
        <p:spPr>
          <a:xfrm>
            <a:off x="1981809" y="4863222"/>
            <a:ext cx="8429625" cy="6159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700" dirty="0"/>
              <a:t>Оценка показателей  ИЭП электронных компонентов проводится </a:t>
            </a:r>
            <a:r>
              <a:rPr lang="ru-RU" altLang="ru-RU" sz="1700" b="1" dirty="0"/>
              <a:t>в электрическом режиме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20463A-11CF-42C2-5760-4939C19B8A88}"/>
              </a:ext>
            </a:extLst>
          </p:cNvPr>
          <p:cNvSpPr txBox="1"/>
          <p:nvPr/>
        </p:nvSpPr>
        <p:spPr>
          <a:xfrm>
            <a:off x="2088171" y="5690311"/>
            <a:ext cx="8215312" cy="33813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600" dirty="0"/>
              <a:t>В то же время допускается </a:t>
            </a:r>
            <a:r>
              <a:rPr lang="ru-RU" altLang="ru-RU" sz="1600" b="1" dirty="0"/>
              <a:t>пассивный режим </a:t>
            </a:r>
            <a:r>
              <a:rPr lang="ru-RU" altLang="ru-RU" sz="1600" dirty="0"/>
              <a:t>в технически обоснованных случаях</a:t>
            </a:r>
          </a:p>
        </p:txBody>
      </p:sp>
    </p:spTree>
    <p:extLst>
      <p:ext uri="{BB962C8B-B14F-4D97-AF65-F5344CB8AC3E}">
        <p14:creationId xmlns:p14="http://schemas.microsoft.com/office/powerpoint/2010/main" val="1741783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E2F3F-6F90-40F5-9F13-CBF60BEFC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Оценка показателей ИЭП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2DE096-6910-4CAD-94BC-FCC263444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5151" y="6408737"/>
            <a:ext cx="622300" cy="365125"/>
          </a:xfrm>
        </p:spPr>
        <p:txBody>
          <a:bodyPr/>
          <a:lstStyle/>
          <a:p>
            <a:fld id="{46424030-3781-4A87-A433-81836C85B382}" type="slidenum">
              <a:rPr lang="en-US" smtClean="0"/>
              <a:t>13</a:t>
            </a:fld>
            <a:endParaRPr lang="en-US"/>
          </a:p>
        </p:txBody>
      </p:sp>
      <p:pic>
        <p:nvPicPr>
          <p:cNvPr id="28" name="Picture 4">
            <a:extLst>
              <a:ext uri="{FF2B5EF4-FFF2-40B4-BE49-F238E27FC236}">
                <a16:creationId xmlns:a16="http://schemas.microsoft.com/office/drawing/2014/main" id="{5E4FE754-BE62-3F8B-C61C-BAB1E9484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800" y="1438224"/>
            <a:ext cx="3378993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5">
            <a:extLst>
              <a:ext uri="{FF2B5EF4-FFF2-40B4-BE49-F238E27FC236}">
                <a16:creationId xmlns:a16="http://schemas.microsoft.com/office/drawing/2014/main" id="{D4A68B59-72DE-1B2C-876C-3DC1E96A26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8147" y="2745106"/>
            <a:ext cx="360045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Стрелка вниз 4">
            <a:extLst>
              <a:ext uri="{FF2B5EF4-FFF2-40B4-BE49-F238E27FC236}">
                <a16:creationId xmlns:a16="http://schemas.microsoft.com/office/drawing/2014/main" id="{37DEE17C-EA43-03E7-2E91-67DEAA5ED9E4}"/>
              </a:ext>
            </a:extLst>
          </p:cNvPr>
          <p:cNvSpPr/>
          <p:nvPr/>
        </p:nvSpPr>
        <p:spPr>
          <a:xfrm>
            <a:off x="4546279" y="2374849"/>
            <a:ext cx="484187" cy="288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Стрелка вниз 5">
            <a:extLst>
              <a:ext uri="{FF2B5EF4-FFF2-40B4-BE49-F238E27FC236}">
                <a16:creationId xmlns:a16="http://schemas.microsoft.com/office/drawing/2014/main" id="{D3855DE2-DA7A-AA39-55FB-6CF3F0FFA359}"/>
              </a:ext>
            </a:extLst>
          </p:cNvPr>
          <p:cNvSpPr/>
          <p:nvPr/>
        </p:nvSpPr>
        <p:spPr>
          <a:xfrm>
            <a:off x="4539027" y="3722125"/>
            <a:ext cx="484187" cy="287337"/>
          </a:xfrm>
          <a:prstGeom prst="downArrow">
            <a:avLst/>
          </a:prstGeom>
          <a:solidFill>
            <a:srgbClr val="00B0F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Ромб 31">
            <a:extLst>
              <a:ext uri="{FF2B5EF4-FFF2-40B4-BE49-F238E27FC236}">
                <a16:creationId xmlns:a16="http://schemas.microsoft.com/office/drawing/2014/main" id="{4CB44A0E-6307-A259-88C0-E9F06FEA5F7F}"/>
              </a:ext>
            </a:extLst>
          </p:cNvPr>
          <p:cNvSpPr/>
          <p:nvPr/>
        </p:nvSpPr>
        <p:spPr>
          <a:xfrm>
            <a:off x="2772247" y="4170531"/>
            <a:ext cx="4032250" cy="1150938"/>
          </a:xfrm>
          <a:prstGeom prst="diamond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/>
              <a:t>Параметры в пределах установленных норм</a:t>
            </a:r>
          </a:p>
        </p:txBody>
      </p:sp>
      <p:sp>
        <p:nvSpPr>
          <p:cNvPr id="34" name="Стрелка вниз 12">
            <a:extLst>
              <a:ext uri="{FF2B5EF4-FFF2-40B4-BE49-F238E27FC236}">
                <a16:creationId xmlns:a16="http://schemas.microsoft.com/office/drawing/2014/main" id="{C4FCD5CF-E4BA-38CA-2AC2-C40D9004E92A}"/>
              </a:ext>
            </a:extLst>
          </p:cNvPr>
          <p:cNvSpPr/>
          <p:nvPr/>
        </p:nvSpPr>
        <p:spPr>
          <a:xfrm>
            <a:off x="4537439" y="5400845"/>
            <a:ext cx="485775" cy="287338"/>
          </a:xfrm>
          <a:prstGeom prst="downArrow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" name="TextBox 9">
            <a:extLst>
              <a:ext uri="{FF2B5EF4-FFF2-40B4-BE49-F238E27FC236}">
                <a16:creationId xmlns:a16="http://schemas.microsoft.com/office/drawing/2014/main" id="{BFBFF07E-44C4-E1E5-376D-842AF8CC6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2457" y="5767559"/>
            <a:ext cx="3589337" cy="738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1400" dirty="0"/>
              <a:t>Фиксируется предельно-допустимая амплитуда ОИН (Значение амплитуды ОИН на предыдущем шаге)</a:t>
            </a:r>
          </a:p>
        </p:txBody>
      </p:sp>
      <p:sp>
        <p:nvSpPr>
          <p:cNvPr id="37" name="TextBox 15">
            <a:extLst>
              <a:ext uri="{FF2B5EF4-FFF2-40B4-BE49-F238E27FC236}">
                <a16:creationId xmlns:a16="http://schemas.microsoft.com/office/drawing/2014/main" id="{07AC8BAD-116B-01BD-7A9F-CF1745DEE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0104" y="2905780"/>
            <a:ext cx="2805701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ru-RU" altLang="ru-RU" sz="1400" dirty="0"/>
              <a:t>Повышение амплитуды ОИН (шаг не выше</a:t>
            </a:r>
            <a:r>
              <a:rPr lang="en-US" altLang="ru-RU" sz="1400" dirty="0"/>
              <a:t> 20 %</a:t>
            </a:r>
            <a:r>
              <a:rPr lang="ru-RU" altLang="ru-RU" sz="1400" dirty="0"/>
              <a:t>)</a:t>
            </a:r>
          </a:p>
        </p:txBody>
      </p:sp>
      <p:sp>
        <p:nvSpPr>
          <p:cNvPr id="38" name="Стрелка углом 10">
            <a:extLst>
              <a:ext uri="{FF2B5EF4-FFF2-40B4-BE49-F238E27FC236}">
                <a16:creationId xmlns:a16="http://schemas.microsoft.com/office/drawing/2014/main" id="{E1E2DCFE-244C-189F-CB43-35063D2A63DD}"/>
              </a:ext>
            </a:extLst>
          </p:cNvPr>
          <p:cNvSpPr/>
          <p:nvPr/>
        </p:nvSpPr>
        <p:spPr>
          <a:xfrm rot="5400000">
            <a:off x="7995412" y="3167985"/>
            <a:ext cx="1150738" cy="1994170"/>
          </a:xfrm>
          <a:prstGeom prst="ben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Стрелка углом 18">
            <a:extLst>
              <a:ext uri="{FF2B5EF4-FFF2-40B4-BE49-F238E27FC236}">
                <a16:creationId xmlns:a16="http://schemas.microsoft.com/office/drawing/2014/main" id="{D13C57AF-A0BB-0B9F-9FB9-6A0ECA5CF975}"/>
              </a:ext>
            </a:extLst>
          </p:cNvPr>
          <p:cNvSpPr/>
          <p:nvPr/>
        </p:nvSpPr>
        <p:spPr>
          <a:xfrm>
            <a:off x="7368144" y="1581705"/>
            <a:ext cx="2168994" cy="1132106"/>
          </a:xfrm>
          <a:prstGeom prst="bentArrow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" name="Плюс 11">
            <a:extLst>
              <a:ext uri="{FF2B5EF4-FFF2-40B4-BE49-F238E27FC236}">
                <a16:creationId xmlns:a16="http://schemas.microsoft.com/office/drawing/2014/main" id="{87C74C13-150A-85B9-9010-7CFE8E6C78BE}"/>
              </a:ext>
            </a:extLst>
          </p:cNvPr>
          <p:cNvSpPr/>
          <p:nvPr/>
        </p:nvSpPr>
        <p:spPr>
          <a:xfrm>
            <a:off x="7024884" y="4424527"/>
            <a:ext cx="307975" cy="315912"/>
          </a:xfrm>
          <a:prstGeom prst="mathPlus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" name="Минус 13">
            <a:extLst>
              <a:ext uri="{FF2B5EF4-FFF2-40B4-BE49-F238E27FC236}">
                <a16:creationId xmlns:a16="http://schemas.microsoft.com/office/drawing/2014/main" id="{F4F271A2-AE3E-525C-BDB9-A14A1C3E887B}"/>
              </a:ext>
            </a:extLst>
          </p:cNvPr>
          <p:cNvSpPr/>
          <p:nvPr/>
        </p:nvSpPr>
        <p:spPr>
          <a:xfrm>
            <a:off x="5760599" y="5253207"/>
            <a:ext cx="327025" cy="360363"/>
          </a:xfrm>
          <a:prstGeom prst="mathMin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678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E2F3F-6F90-40F5-9F13-CBF60BEFC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Результаты оценки показателей импульсной электрической прочности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2DE096-6910-4CAD-94BC-FCC263444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5151" y="6408737"/>
            <a:ext cx="622300" cy="365125"/>
          </a:xfrm>
        </p:spPr>
        <p:txBody>
          <a:bodyPr/>
          <a:lstStyle/>
          <a:p>
            <a:fld id="{46424030-3781-4A87-A433-81836C85B382}" type="slidenum">
              <a:rPr lang="en-US" smtClean="0"/>
              <a:t>14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714DA7-9134-44D3-8FB5-DFAFD9C92B83}"/>
              </a:ext>
            </a:extLst>
          </p:cNvPr>
          <p:cNvSpPr txBox="1"/>
          <p:nvPr/>
        </p:nvSpPr>
        <p:spPr>
          <a:xfrm>
            <a:off x="906294" y="2792877"/>
            <a:ext cx="10379411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/>
              <a:t>Результатами оценки показателей импульсной электрической прочности электронных компонентов являются справочные данные, которые включают в себя максимально-допустимые значения амплитуды ОИН для каждой группы выводов электронного компонента при длительностях ОИН, значения которых должны находится в диапазоне от 0,1 мкс до 10 мкс (рекомендуются 0,1 мкс, 1 мкс и 10 мкс). </a:t>
            </a:r>
          </a:p>
        </p:txBody>
      </p:sp>
    </p:spTree>
    <p:extLst>
      <p:ext uri="{BB962C8B-B14F-4D97-AF65-F5344CB8AC3E}">
        <p14:creationId xmlns:p14="http://schemas.microsoft.com/office/powerpoint/2010/main" val="977293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E2F3F-6F90-40F5-9F13-CBF60BEFC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Типовые Осциллограммы импульсов напряжения и тока при воздействии ОИН на выводы электронных компоненты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2DE096-6910-4CAD-94BC-FCC263444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5151" y="6408737"/>
            <a:ext cx="622300" cy="365125"/>
          </a:xfrm>
        </p:spPr>
        <p:txBody>
          <a:bodyPr/>
          <a:lstStyle/>
          <a:p>
            <a:fld id="{46424030-3781-4A87-A433-81836C85B382}" type="slidenum">
              <a:rPr lang="en-US" smtClean="0"/>
              <a:t>15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884DB9-1B63-E396-1526-BA59C5F04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789" y="1518722"/>
            <a:ext cx="3491661" cy="2694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5716D28-1577-0790-6881-3F0C8BD22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901" y="1146996"/>
            <a:ext cx="3822970" cy="3144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6A05AFA-8669-59A1-55BC-5CFE60D9F03E}"/>
              </a:ext>
            </a:extLst>
          </p:cNvPr>
          <p:cNvSpPr txBox="1"/>
          <p:nvPr/>
        </p:nvSpPr>
        <p:spPr>
          <a:xfrm>
            <a:off x="2969543" y="4289305"/>
            <a:ext cx="2509020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dirty="0"/>
              <a:t>Импульсы напряжения и тока</a:t>
            </a:r>
          </a:p>
          <a:p>
            <a:pPr algn="ctr">
              <a:defRPr/>
            </a:pPr>
            <a:r>
              <a:rPr lang="ru-RU" sz="1600" dirty="0"/>
              <a:t>при электрическом </a:t>
            </a:r>
          </a:p>
          <a:p>
            <a:pPr algn="ctr">
              <a:defRPr/>
            </a:pPr>
            <a:r>
              <a:rPr lang="ru-RU" sz="1600" dirty="0"/>
              <a:t>пробое </a:t>
            </a:r>
            <a:r>
              <a:rPr lang="en-US" sz="1600" dirty="0" err="1"/>
              <a:t>pn</a:t>
            </a:r>
            <a:r>
              <a:rPr lang="ru-RU" sz="1600" dirty="0"/>
              <a:t>-перехода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219BB0-784D-0F14-AB7C-750FE29E4E8E}"/>
              </a:ext>
            </a:extLst>
          </p:cNvPr>
          <p:cNvSpPr txBox="1"/>
          <p:nvPr/>
        </p:nvSpPr>
        <p:spPr>
          <a:xfrm>
            <a:off x="6231451" y="4288570"/>
            <a:ext cx="3491661" cy="830997"/>
          </a:xfrm>
          <a:prstGeom prst="rect">
            <a:avLst/>
          </a:prstGeom>
          <a:solidFill>
            <a:schemeClr val="accent4"/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dirty="0">
                <a:solidFill>
                  <a:schemeClr val="bg1"/>
                </a:solidFill>
              </a:rPr>
              <a:t>Искажение импульсов тока и напряжения </a:t>
            </a:r>
          </a:p>
          <a:p>
            <a:pPr algn="ctr">
              <a:defRPr/>
            </a:pPr>
            <a:r>
              <a:rPr lang="ru-RU" sz="1600" dirty="0">
                <a:solidFill>
                  <a:schemeClr val="bg1"/>
                </a:solidFill>
              </a:rPr>
              <a:t>при тепловом пробое </a:t>
            </a:r>
          </a:p>
          <a:p>
            <a:pPr algn="ctr">
              <a:defRPr/>
            </a:pPr>
            <a:r>
              <a:rPr lang="en-US" sz="1600" dirty="0" err="1">
                <a:solidFill>
                  <a:schemeClr val="bg1"/>
                </a:solidFill>
              </a:rPr>
              <a:t>pn</a:t>
            </a:r>
            <a:r>
              <a:rPr lang="en-US" sz="1600" dirty="0">
                <a:solidFill>
                  <a:schemeClr val="bg1"/>
                </a:solidFill>
              </a:rPr>
              <a:t>-</a:t>
            </a:r>
            <a:r>
              <a:rPr lang="ru-RU" sz="1600" dirty="0">
                <a:solidFill>
                  <a:schemeClr val="bg1"/>
                </a:solidFill>
              </a:rPr>
              <a:t>перехода</a:t>
            </a: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BA11BFF7-CEC7-2F23-2D07-92B4AB934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8310" y="5518823"/>
            <a:ext cx="7026282" cy="646331"/>
          </a:xfrm>
          <a:prstGeom prst="rect">
            <a:avLst/>
          </a:prstGeom>
          <a:solidFill>
            <a:srgbClr val="DAEBF6"/>
          </a:solidFill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-RU" altLang="ru-RU" dirty="0">
                <a:latin typeface="+mj-lt"/>
              </a:rPr>
              <a:t>Верхний луч - импульс напряжения</a:t>
            </a:r>
            <a:r>
              <a:rPr lang="en-US" altLang="ru-RU" dirty="0">
                <a:latin typeface="+mj-lt"/>
              </a:rPr>
              <a:t> </a:t>
            </a:r>
            <a:r>
              <a:rPr lang="ru-RU" altLang="ru-RU" dirty="0">
                <a:latin typeface="+mj-lt"/>
              </a:rPr>
              <a:t>при воздействии ОИН на вывод изделия</a:t>
            </a:r>
            <a:r>
              <a:rPr lang="en-US" altLang="ru-RU" dirty="0">
                <a:latin typeface="+mj-lt"/>
              </a:rPr>
              <a:t>;</a:t>
            </a:r>
            <a:endParaRPr lang="ru-RU" altLang="ru-RU" dirty="0">
              <a:latin typeface="+mj-lt"/>
            </a:endParaRPr>
          </a:p>
          <a:p>
            <a:r>
              <a:rPr lang="ru-RU" altLang="ru-RU" dirty="0">
                <a:latin typeface="+mj-lt"/>
              </a:rPr>
              <a:t>Нижний луч – импульс тока при воздействии ОИН на вывод изделия.</a:t>
            </a:r>
          </a:p>
        </p:txBody>
      </p:sp>
    </p:spTree>
    <p:extLst>
      <p:ext uri="{BB962C8B-B14F-4D97-AF65-F5344CB8AC3E}">
        <p14:creationId xmlns:p14="http://schemas.microsoft.com/office/powerpoint/2010/main" val="3130299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EB2AD5-11D7-47EF-BACF-3A0597B8C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4030-3781-4A87-A433-81836C85B382}" type="slidenum">
              <a:rPr lang="en-US" smtClean="0"/>
              <a:t>16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F106C8-929E-4621-831D-3AC72A47C8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50900" y="533400"/>
            <a:ext cx="1650996" cy="849313"/>
          </a:xfrm>
        </p:spPr>
        <p:txBody>
          <a:bodyPr/>
          <a:lstStyle/>
          <a:p>
            <a:r>
              <a:rPr lang="ru-RU" dirty="0"/>
              <a:t>Выводы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3DBBE60-52F3-49BE-941B-57CB7546F61E}"/>
              </a:ext>
            </a:extLst>
          </p:cNvPr>
          <p:cNvCxnSpPr>
            <a:cxnSpLocks/>
          </p:cNvCxnSpPr>
          <p:nvPr/>
        </p:nvCxnSpPr>
        <p:spPr>
          <a:xfrm>
            <a:off x="2501900" y="685800"/>
            <a:ext cx="0" cy="517064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Box 4">
            <a:extLst>
              <a:ext uri="{FF2B5EF4-FFF2-40B4-BE49-F238E27FC236}">
                <a16:creationId xmlns:a16="http://schemas.microsoft.com/office/drawing/2014/main" id="{830F88EC-03A2-6A99-29AC-2A4370424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297" y="1325732"/>
            <a:ext cx="8286750" cy="12001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ru-RU" altLang="ru-RU" dirty="0">
                <a:latin typeface="+mj-lt"/>
                <a:cs typeface="Times New Roman" panose="02020603050405020304" pitchFamily="18" charset="0"/>
              </a:rPr>
              <a:t>Современные нормативные документы указывают на необходимость проведения испытаний электронной компонентой базы с целью оценки фактического уровня стойкости к воздействию импульсов напряжения, наведенных ЭМИ ЯВ в цепях электронной аппаратуры</a:t>
            </a:r>
            <a:endParaRPr lang="ru-RU" altLang="ru-RU" dirty="0">
              <a:latin typeface="+mj-lt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D214E62-C1AD-41AD-6D66-BFF46B828A76}"/>
              </a:ext>
            </a:extLst>
          </p:cNvPr>
          <p:cNvSpPr/>
          <p:nvPr/>
        </p:nvSpPr>
        <p:spPr>
          <a:xfrm>
            <a:off x="2857297" y="4122908"/>
            <a:ext cx="8286750" cy="923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ru-RU" altLang="ru-RU" dirty="0">
                <a:latin typeface="+mj-lt"/>
                <a:cs typeface="Times New Roman" panose="02020603050405020304" pitchFamily="18" charset="0"/>
              </a:rPr>
              <a:t>Разработанные аппаратно-программные средства позволяют проводить оценку уровней импульсной электрической прочности  электронной компонентной базы в автоматическом режиме</a:t>
            </a:r>
            <a:endParaRPr lang="ru-RU" altLang="ru-RU" dirty="0">
              <a:latin typeface="+mj-lt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F595868-0C5F-7A94-DEA6-C50BD84BDD24}"/>
              </a:ext>
            </a:extLst>
          </p:cNvPr>
          <p:cNvSpPr/>
          <p:nvPr/>
        </p:nvSpPr>
        <p:spPr>
          <a:xfrm>
            <a:off x="2857297" y="2725907"/>
            <a:ext cx="8286750" cy="12001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ru-RU" altLang="ru-RU" dirty="0">
                <a:latin typeface="+mj-lt"/>
                <a:cs typeface="Times New Roman" panose="02020603050405020304" pitchFamily="18" charset="0"/>
              </a:rPr>
              <a:t>Разработанный и изготовленный генератор одиночных импульсов напряжения соответствует по параметрам нормативным документам и позволяет провести оценку фактических показателей импульсной электрической прочности (уровней стойкости к воздействию ОИН)</a:t>
            </a:r>
            <a:endParaRPr lang="ru-RU" alt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52338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BD1F134-89C1-4E79-A072-F7D69151B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 доклада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510825-1D58-44AB-8E34-E5DCD198C04C}"/>
              </a:ext>
            </a:extLst>
          </p:cNvPr>
          <p:cNvSpPr/>
          <p:nvPr/>
        </p:nvSpPr>
        <p:spPr>
          <a:xfrm>
            <a:off x="615451" y="1116009"/>
            <a:ext cx="11461529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spcAft>
                <a:spcPts val="600"/>
              </a:spcAft>
              <a:buClr>
                <a:srgbClr val="2A7EB8"/>
              </a:buClr>
              <a:buFont typeface="+mj-lt"/>
              <a:buAutoNum type="arabicPeriod"/>
            </a:pPr>
            <a:r>
              <a:rPr lang="ru-RU" sz="2800" dirty="0"/>
              <a:t>Определение импульсной электрической прочности электронных компонентов</a:t>
            </a:r>
            <a:br>
              <a:rPr lang="ru-RU" sz="2800" dirty="0"/>
            </a:br>
            <a:endParaRPr lang="ru-RU" sz="2800" dirty="0"/>
          </a:p>
          <a:p>
            <a:pPr marL="447675" indent="-447675">
              <a:spcAft>
                <a:spcPts val="600"/>
              </a:spcAft>
              <a:buClr>
                <a:srgbClr val="2A7EB8"/>
              </a:buClr>
              <a:buFont typeface="+mj-lt"/>
              <a:buAutoNum type="arabicPeriod"/>
            </a:pPr>
            <a:r>
              <a:rPr lang="ru-RU" sz="2800" dirty="0"/>
              <a:t>Оборудование для проведения испытания электронных компонентов на импульсную электрическую прочность</a:t>
            </a:r>
            <a:br>
              <a:rPr lang="ru-RU" sz="2800" dirty="0"/>
            </a:br>
            <a:endParaRPr lang="ru-RU" sz="2800" dirty="0"/>
          </a:p>
          <a:p>
            <a:pPr marL="447675" indent="-447675">
              <a:spcAft>
                <a:spcPts val="600"/>
              </a:spcAft>
              <a:buClr>
                <a:srgbClr val="2A7EB8"/>
              </a:buClr>
              <a:buFont typeface="+mj-lt"/>
              <a:buAutoNum type="arabicPeriod"/>
            </a:pPr>
            <a:r>
              <a:rPr lang="ru-RU" sz="2800" dirty="0"/>
              <a:t>Особенности проведения испытаний на импульсную электрическую прочность:</a:t>
            </a:r>
          </a:p>
          <a:p>
            <a:pPr marL="914400" lvl="1" indent="-457200">
              <a:spcAft>
                <a:spcPts val="600"/>
              </a:spcAft>
              <a:buClr>
                <a:srgbClr val="2A7EB8"/>
              </a:buClr>
              <a:buFont typeface="Arial" panose="020B0604020202020204" pitchFamily="34" charset="0"/>
              <a:buChar char="•"/>
            </a:pPr>
            <a:r>
              <a:rPr lang="ru-RU" sz="2800" dirty="0"/>
              <a:t>подготовка к проведению испытаний;</a:t>
            </a:r>
          </a:p>
          <a:p>
            <a:pPr marL="914400" lvl="1" indent="-457200">
              <a:spcAft>
                <a:spcPts val="600"/>
              </a:spcAft>
              <a:buClr>
                <a:srgbClr val="2A7EB8"/>
              </a:buClr>
              <a:buFont typeface="Arial" panose="020B0604020202020204" pitchFamily="34" charset="0"/>
              <a:buChar char="•"/>
            </a:pPr>
            <a:r>
              <a:rPr lang="ru-RU" sz="2800" dirty="0"/>
              <a:t>краткое описание процедуры проведения испытаний. </a:t>
            </a:r>
            <a:br>
              <a:rPr lang="ru-RU" sz="2800" dirty="0"/>
            </a:br>
            <a:endParaRPr lang="ru-RU" sz="2800" dirty="0"/>
          </a:p>
          <a:p>
            <a:pPr marL="447675" indent="-447675">
              <a:spcAft>
                <a:spcPts val="600"/>
              </a:spcAft>
              <a:buClr>
                <a:srgbClr val="2A7EB8"/>
              </a:buClr>
              <a:buFont typeface="+mj-lt"/>
              <a:buAutoNum type="arabicPeriod"/>
            </a:pPr>
            <a:r>
              <a:rPr lang="ru-RU" sz="2800" dirty="0"/>
              <a:t>Результаты оценки показателей импульсной электрической прочности электронных компонентов</a:t>
            </a:r>
          </a:p>
        </p:txBody>
      </p:sp>
    </p:spTree>
    <p:extLst>
      <p:ext uri="{BB962C8B-B14F-4D97-AF65-F5344CB8AC3E}">
        <p14:creationId xmlns:p14="http://schemas.microsoft.com/office/powerpoint/2010/main" val="2602565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A5668-DFD5-49A7-801F-8C0DC5D8B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эффекты воздействия ЭМИ ЯВ на электронную аппаратуру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00BB5E-A1BF-4068-985B-7EAB95E68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4030-3781-4A87-A433-81836C85B382}" type="slidenum">
              <a:rPr lang="en-US" smtClean="0"/>
              <a:t>3</a:t>
            </a:fld>
            <a:endParaRPr lang="en-US"/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7B92BD72-8C59-B19E-80E0-A99C55CC6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445" y="1571624"/>
            <a:ext cx="9583948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ru-RU" sz="2000" dirty="0"/>
              <a:t> Уровень стойкости электронной аппаратуры к воздействию ЭМИ ЯВ определяется, в основном, процессами, происходящими в наиболее чувствительных элементах, таких как полупроводниковые приборы и интегральные схемы. 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ru-RU" sz="20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ru-RU" sz="2000" dirty="0"/>
              <a:t> Возникающие при этом </a:t>
            </a:r>
            <a:r>
              <a:rPr lang="ru-RU" sz="2000" b="1" dirty="0"/>
              <a:t>физические эффекты </a:t>
            </a:r>
            <a:r>
              <a:rPr lang="ru-RU" sz="2000" dirty="0"/>
              <a:t>можно разделить на две основные группы: </a:t>
            </a:r>
            <a:r>
              <a:rPr lang="ru-RU" sz="2000" b="1" dirty="0"/>
              <a:t>непосредственные</a:t>
            </a:r>
            <a:r>
              <a:rPr lang="ru-RU" sz="2000" dirty="0"/>
              <a:t> и </a:t>
            </a:r>
            <a:r>
              <a:rPr lang="ru-RU" sz="2000" b="1" dirty="0"/>
              <a:t>косвенные</a:t>
            </a:r>
            <a:r>
              <a:rPr lang="ru-RU" sz="2000" dirty="0"/>
              <a:t>. 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904FD87-6D70-0FD0-0157-B72D25F1399C}"/>
              </a:ext>
            </a:extLst>
          </p:cNvPr>
          <p:cNvSpPr/>
          <p:nvPr/>
        </p:nvSpPr>
        <p:spPr>
          <a:xfrm>
            <a:off x="1190445" y="3966230"/>
            <a:ext cx="9583948" cy="2279295"/>
          </a:xfrm>
          <a:prstGeom prst="rect">
            <a:avLst/>
          </a:prstGeom>
          <a:solidFill>
            <a:srgbClr val="2A7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lt1"/>
                </a:solidFill>
              </a:rPr>
              <a:t> </a:t>
            </a:r>
            <a:r>
              <a:rPr lang="ru-RU" sz="2000" b="1" dirty="0">
                <a:solidFill>
                  <a:schemeClr val="lt1"/>
                </a:solidFill>
              </a:rPr>
              <a:t>К непосредственным эффектам </a:t>
            </a:r>
            <a:r>
              <a:rPr lang="ru-RU" sz="2000" dirty="0">
                <a:solidFill>
                  <a:schemeClr val="lt1"/>
                </a:solidFill>
              </a:rPr>
              <a:t>относятся явления, связанные с влиянием компонент электромагнитного поля на процессы переноса заряда в полупроводнике (гальваномагнитные, эффекты поля и т.п.). </a:t>
            </a:r>
            <a:endParaRPr lang="en-US" sz="2000" dirty="0">
              <a:solidFill>
                <a:schemeClr val="lt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lt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lt1"/>
                </a:solidFill>
              </a:rPr>
              <a:t> Большая часть спектральной плотности энергии  ЭМИ ЯВ сосредоточена в области частот до 108 Гц, что соответствует длине волны излучения около 3 м. Это означает, что по отношению к характерным размерам ПП и ИС ЭМИ ЯВ является </a:t>
            </a:r>
            <a:r>
              <a:rPr lang="ru-RU" sz="2000" dirty="0" err="1">
                <a:solidFill>
                  <a:schemeClr val="lt1"/>
                </a:solidFill>
              </a:rPr>
              <a:t>квазистационарным</a:t>
            </a:r>
            <a:r>
              <a:rPr lang="ru-RU" sz="2000" dirty="0">
                <a:solidFill>
                  <a:schemeClr val="lt1"/>
                </a:solidFill>
              </a:rPr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167077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1EC25-4353-4838-9893-F6CCA2322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Непосредственные эффекты воздействия ЭМИ на аппаратуру 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945D36-8CA6-1EB0-8439-F8B6CA3C2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3791" y="4849815"/>
            <a:ext cx="9575320" cy="1323439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ru-RU" sz="2000" dirty="0"/>
              <a:t>Исследования, проведенные к настоящему времени, показали, что в большинстве практических случаев непосредственным влиянием </a:t>
            </a:r>
            <a:r>
              <a:rPr lang="ru-RU" sz="2000" dirty="0" err="1"/>
              <a:t>квазистационарного</a:t>
            </a:r>
            <a:r>
              <a:rPr lang="ru-RU" sz="2000" dirty="0"/>
              <a:t> электромагнитного поля с напряженностями электрической компоненты до 100 кВ/м и магнитной - до 600 А/м на параметры элементной базы можно пренебречь.</a:t>
            </a:r>
          </a:p>
        </p:txBody>
      </p:sp>
      <p:pic>
        <p:nvPicPr>
          <p:cNvPr id="5" name="Picture 6" descr="EMP1">
            <a:extLst>
              <a:ext uri="{FF2B5EF4-FFF2-40B4-BE49-F238E27FC236}">
                <a16:creationId xmlns:a16="http://schemas.microsoft.com/office/drawing/2014/main" id="{450FD24A-75D9-9A00-D121-58EEDC63DD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075" y="1500188"/>
            <a:ext cx="5149850" cy="273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FFF969-1CD2-579F-DF50-5F5D4FC81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75" y="4357689"/>
            <a:ext cx="7715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-RU" altLang="ru-RU" dirty="0">
                <a:sym typeface="Symbol" panose="05050102010706020507" pitchFamily="18" charset="2"/>
              </a:rPr>
              <a:t></a:t>
            </a:r>
            <a:r>
              <a:rPr lang="en-US" altLang="ru-RU" dirty="0">
                <a:sym typeface="Symbol" panose="05050102010706020507" pitchFamily="18" charset="2"/>
              </a:rPr>
              <a:t> </a:t>
            </a:r>
            <a:r>
              <a:rPr lang="ru-RU" altLang="ru-RU" dirty="0">
                <a:latin typeface="+mj-lt"/>
                <a:sym typeface="Symbol" panose="05050102010706020507" pitchFamily="18" charset="2"/>
              </a:rPr>
              <a:t>Механизмы воздействия ЭМИ ЯВ на радиоэлектронную аппаратуру</a:t>
            </a:r>
            <a:endParaRPr lang="ru-RU" alt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5447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A5696-C3E2-40C5-BB57-6F40C53D3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КОСВЕННЫЕ эффекты воздействия ЭМИ на аппаратуру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2A8D1B-0737-427C-A380-821809F18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4030-3781-4A87-A433-81836C85B382}" type="slidenum">
              <a:rPr lang="en-US" smtClean="0"/>
              <a:t>5</a:t>
            </a:fld>
            <a:endParaRPr lang="en-US"/>
          </a:p>
        </p:txBody>
      </p:sp>
      <p:pic>
        <p:nvPicPr>
          <p:cNvPr id="8" name="Picture 4" descr="https://cdn2.arhivurokov.ru/viewImage.php?image=http://cdn.fishki.net/upload/post/2017/07/19/2340442/tn/a1d250522ed5ecd4e82d2fbb9c5cb2b7.jpg">
            <a:extLst>
              <a:ext uri="{FF2B5EF4-FFF2-40B4-BE49-F238E27FC236}">
                <a16:creationId xmlns:a16="http://schemas.microsoft.com/office/drawing/2014/main" id="{7E911909-EB38-FC74-7847-FB40B3FE67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282" y="2080795"/>
            <a:ext cx="21621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Молния 13">
            <a:extLst>
              <a:ext uri="{FF2B5EF4-FFF2-40B4-BE49-F238E27FC236}">
                <a16:creationId xmlns:a16="http://schemas.microsoft.com/office/drawing/2014/main" id="{A632EE91-7178-335F-3E7B-831EC8458D04}"/>
              </a:ext>
            </a:extLst>
          </p:cNvPr>
          <p:cNvSpPr/>
          <p:nvPr/>
        </p:nvSpPr>
        <p:spPr>
          <a:xfrm rot="20467652">
            <a:off x="4427599" y="2290345"/>
            <a:ext cx="1233487" cy="1042987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Скругленный прямоугольник 4">
            <a:extLst>
              <a:ext uri="{FF2B5EF4-FFF2-40B4-BE49-F238E27FC236}">
                <a16:creationId xmlns:a16="http://schemas.microsoft.com/office/drawing/2014/main" id="{EE762725-1C30-FD25-3DB0-5E15B57C5413}"/>
              </a:ext>
            </a:extLst>
          </p:cNvPr>
          <p:cNvSpPr/>
          <p:nvPr/>
        </p:nvSpPr>
        <p:spPr>
          <a:xfrm>
            <a:off x="6371115" y="2010463"/>
            <a:ext cx="4392612" cy="157321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TextBox 5">
            <a:extLst>
              <a:ext uri="{FF2B5EF4-FFF2-40B4-BE49-F238E27FC236}">
                <a16:creationId xmlns:a16="http://schemas.microsoft.com/office/drawing/2014/main" id="{D5E8B095-458B-A996-87DD-E20D8EDAE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0470" y="1479546"/>
            <a:ext cx="2162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-RU" altLang="ru-RU" dirty="0"/>
              <a:t>Ядерный взрыв</a:t>
            </a:r>
          </a:p>
        </p:txBody>
      </p:sp>
      <p:sp>
        <p:nvSpPr>
          <p:cNvPr id="25" name="TextBox 6">
            <a:extLst>
              <a:ext uri="{FF2B5EF4-FFF2-40B4-BE49-F238E27FC236}">
                <a16:creationId xmlns:a16="http://schemas.microsoft.com/office/drawing/2014/main" id="{3AC3A255-C093-09B4-B951-398CF8D98F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1585" y="1929981"/>
            <a:ext cx="1143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-RU" altLang="ru-RU"/>
              <a:t>ЭМИ ЯВ</a:t>
            </a:r>
          </a:p>
        </p:txBody>
      </p:sp>
      <p:sp>
        <p:nvSpPr>
          <p:cNvPr id="26" name="TextBox 7">
            <a:extLst>
              <a:ext uri="{FF2B5EF4-FFF2-40B4-BE49-F238E27FC236}">
                <a16:creationId xmlns:a16="http://schemas.microsoft.com/office/drawing/2014/main" id="{96538E6B-6406-3A30-786D-C6C5A5E4D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4377" y="1440202"/>
            <a:ext cx="3384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-RU" altLang="ru-RU" dirty="0"/>
              <a:t>Электронная аппаратура</a:t>
            </a:r>
          </a:p>
        </p:txBody>
      </p:sp>
      <p:sp>
        <p:nvSpPr>
          <p:cNvPr id="27" name="Табличка 26">
            <a:extLst>
              <a:ext uri="{FF2B5EF4-FFF2-40B4-BE49-F238E27FC236}">
                <a16:creationId xmlns:a16="http://schemas.microsoft.com/office/drawing/2014/main" id="{1A1D0BE0-1E68-F70B-F93F-AEEB82875D11}"/>
              </a:ext>
            </a:extLst>
          </p:cNvPr>
          <p:cNvSpPr/>
          <p:nvPr/>
        </p:nvSpPr>
        <p:spPr>
          <a:xfrm>
            <a:off x="7174391" y="2272400"/>
            <a:ext cx="358775" cy="215900"/>
          </a:xfrm>
          <a:prstGeom prst="plaqu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Табличка 27">
            <a:extLst>
              <a:ext uri="{FF2B5EF4-FFF2-40B4-BE49-F238E27FC236}">
                <a16:creationId xmlns:a16="http://schemas.microsoft.com/office/drawing/2014/main" id="{2863B828-FB4C-ABC2-B443-E62843733EA5}"/>
              </a:ext>
            </a:extLst>
          </p:cNvPr>
          <p:cNvSpPr/>
          <p:nvPr/>
        </p:nvSpPr>
        <p:spPr>
          <a:xfrm>
            <a:off x="7480778" y="2862950"/>
            <a:ext cx="358775" cy="215900"/>
          </a:xfrm>
          <a:prstGeom prst="plaqu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Табличка 28">
            <a:extLst>
              <a:ext uri="{FF2B5EF4-FFF2-40B4-BE49-F238E27FC236}">
                <a16:creationId xmlns:a16="http://schemas.microsoft.com/office/drawing/2014/main" id="{E4CBB475-9BD8-D86D-E4B2-AB054C36BAEE}"/>
              </a:ext>
            </a:extLst>
          </p:cNvPr>
          <p:cNvSpPr/>
          <p:nvPr/>
        </p:nvSpPr>
        <p:spPr>
          <a:xfrm>
            <a:off x="8193565" y="2316850"/>
            <a:ext cx="360362" cy="215900"/>
          </a:xfrm>
          <a:prstGeom prst="plaqu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Табличка 29">
            <a:extLst>
              <a:ext uri="{FF2B5EF4-FFF2-40B4-BE49-F238E27FC236}">
                <a16:creationId xmlns:a16="http://schemas.microsoft.com/office/drawing/2014/main" id="{6BBBBB02-654F-CCC7-2B6D-778A4306E5DD}"/>
              </a:ext>
            </a:extLst>
          </p:cNvPr>
          <p:cNvSpPr/>
          <p:nvPr/>
        </p:nvSpPr>
        <p:spPr>
          <a:xfrm>
            <a:off x="8820628" y="2637525"/>
            <a:ext cx="360363" cy="215900"/>
          </a:xfrm>
          <a:prstGeom prst="plaqu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Табличка 30">
            <a:extLst>
              <a:ext uri="{FF2B5EF4-FFF2-40B4-BE49-F238E27FC236}">
                <a16:creationId xmlns:a16="http://schemas.microsoft.com/office/drawing/2014/main" id="{A8F2E196-8315-FA61-A54D-1D5A70D9E612}"/>
              </a:ext>
            </a:extLst>
          </p:cNvPr>
          <p:cNvSpPr/>
          <p:nvPr/>
        </p:nvSpPr>
        <p:spPr>
          <a:xfrm>
            <a:off x="9900128" y="2337488"/>
            <a:ext cx="360363" cy="215900"/>
          </a:xfrm>
          <a:prstGeom prst="plaqu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Табличка 31">
            <a:extLst>
              <a:ext uri="{FF2B5EF4-FFF2-40B4-BE49-F238E27FC236}">
                <a16:creationId xmlns:a16="http://schemas.microsoft.com/office/drawing/2014/main" id="{2E508558-DC59-6690-1D9C-F3EB07BD030A}"/>
              </a:ext>
            </a:extLst>
          </p:cNvPr>
          <p:cNvSpPr/>
          <p:nvPr/>
        </p:nvSpPr>
        <p:spPr>
          <a:xfrm>
            <a:off x="9828690" y="3078850"/>
            <a:ext cx="360362" cy="215900"/>
          </a:xfrm>
          <a:prstGeom prst="plaqu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" name="Полилиния 10">
            <a:extLst>
              <a:ext uri="{FF2B5EF4-FFF2-40B4-BE49-F238E27FC236}">
                <a16:creationId xmlns:a16="http://schemas.microsoft.com/office/drawing/2014/main" id="{943FAADC-B409-0027-7219-3C3A4CC3B602}"/>
              </a:ext>
            </a:extLst>
          </p:cNvPr>
          <p:cNvSpPr/>
          <p:nvPr/>
        </p:nvSpPr>
        <p:spPr>
          <a:xfrm>
            <a:off x="6983890" y="2745476"/>
            <a:ext cx="379412" cy="498475"/>
          </a:xfrm>
          <a:custGeom>
            <a:avLst/>
            <a:gdLst>
              <a:gd name="connsiteX0" fmla="*/ 0 w 441702"/>
              <a:gd name="connsiteY0" fmla="*/ 443310 h 587255"/>
              <a:gd name="connsiteX1" fmla="*/ 131736 w 441702"/>
              <a:gd name="connsiteY1" fmla="*/ 1609 h 587255"/>
              <a:gd name="connsiteX2" fmla="*/ 162732 w 441702"/>
              <a:gd name="connsiteY2" fmla="*/ 582795 h 587255"/>
              <a:gd name="connsiteX3" fmla="*/ 263471 w 441702"/>
              <a:gd name="connsiteY3" fmla="*/ 280578 h 587255"/>
              <a:gd name="connsiteX4" fmla="*/ 340963 w 441702"/>
              <a:gd name="connsiteY4" fmla="*/ 482056 h 587255"/>
              <a:gd name="connsiteX5" fmla="*/ 379709 w 441702"/>
              <a:gd name="connsiteY5" fmla="*/ 389066 h 587255"/>
              <a:gd name="connsiteX6" fmla="*/ 441702 w 441702"/>
              <a:gd name="connsiteY6" fmla="*/ 342571 h 58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702" h="587255">
                <a:moveTo>
                  <a:pt x="0" y="443310"/>
                </a:moveTo>
                <a:cubicBezTo>
                  <a:pt x="52307" y="210836"/>
                  <a:pt x="104614" y="-21638"/>
                  <a:pt x="131736" y="1609"/>
                </a:cubicBezTo>
                <a:cubicBezTo>
                  <a:pt x="158858" y="24856"/>
                  <a:pt x="140776" y="536300"/>
                  <a:pt x="162732" y="582795"/>
                </a:cubicBezTo>
                <a:cubicBezTo>
                  <a:pt x="184688" y="629290"/>
                  <a:pt x="233766" y="297368"/>
                  <a:pt x="263471" y="280578"/>
                </a:cubicBezTo>
                <a:cubicBezTo>
                  <a:pt x="293176" y="263788"/>
                  <a:pt x="321590" y="463975"/>
                  <a:pt x="340963" y="482056"/>
                </a:cubicBezTo>
                <a:cubicBezTo>
                  <a:pt x="360336" y="500137"/>
                  <a:pt x="362919" y="412313"/>
                  <a:pt x="379709" y="389066"/>
                </a:cubicBezTo>
                <a:cubicBezTo>
                  <a:pt x="396499" y="365819"/>
                  <a:pt x="419100" y="354195"/>
                  <a:pt x="441702" y="34257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Полилиния 18">
            <a:extLst>
              <a:ext uri="{FF2B5EF4-FFF2-40B4-BE49-F238E27FC236}">
                <a16:creationId xmlns:a16="http://schemas.microsoft.com/office/drawing/2014/main" id="{61D73994-C450-08D8-39D7-3D0B7956A2D1}"/>
              </a:ext>
            </a:extLst>
          </p:cNvPr>
          <p:cNvSpPr/>
          <p:nvPr/>
        </p:nvSpPr>
        <p:spPr>
          <a:xfrm>
            <a:off x="6685440" y="2054914"/>
            <a:ext cx="381000" cy="498475"/>
          </a:xfrm>
          <a:custGeom>
            <a:avLst/>
            <a:gdLst>
              <a:gd name="connsiteX0" fmla="*/ 0 w 441702"/>
              <a:gd name="connsiteY0" fmla="*/ 443310 h 587255"/>
              <a:gd name="connsiteX1" fmla="*/ 131736 w 441702"/>
              <a:gd name="connsiteY1" fmla="*/ 1609 h 587255"/>
              <a:gd name="connsiteX2" fmla="*/ 162732 w 441702"/>
              <a:gd name="connsiteY2" fmla="*/ 582795 h 587255"/>
              <a:gd name="connsiteX3" fmla="*/ 263471 w 441702"/>
              <a:gd name="connsiteY3" fmla="*/ 280578 h 587255"/>
              <a:gd name="connsiteX4" fmla="*/ 340963 w 441702"/>
              <a:gd name="connsiteY4" fmla="*/ 482056 h 587255"/>
              <a:gd name="connsiteX5" fmla="*/ 379709 w 441702"/>
              <a:gd name="connsiteY5" fmla="*/ 389066 h 587255"/>
              <a:gd name="connsiteX6" fmla="*/ 441702 w 441702"/>
              <a:gd name="connsiteY6" fmla="*/ 342571 h 58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702" h="587255">
                <a:moveTo>
                  <a:pt x="0" y="443310"/>
                </a:moveTo>
                <a:cubicBezTo>
                  <a:pt x="52307" y="210836"/>
                  <a:pt x="104614" y="-21638"/>
                  <a:pt x="131736" y="1609"/>
                </a:cubicBezTo>
                <a:cubicBezTo>
                  <a:pt x="158858" y="24856"/>
                  <a:pt x="140776" y="536300"/>
                  <a:pt x="162732" y="582795"/>
                </a:cubicBezTo>
                <a:cubicBezTo>
                  <a:pt x="184688" y="629290"/>
                  <a:pt x="233766" y="297368"/>
                  <a:pt x="263471" y="280578"/>
                </a:cubicBezTo>
                <a:cubicBezTo>
                  <a:pt x="293176" y="263788"/>
                  <a:pt x="321590" y="463975"/>
                  <a:pt x="340963" y="482056"/>
                </a:cubicBezTo>
                <a:cubicBezTo>
                  <a:pt x="360336" y="500137"/>
                  <a:pt x="362919" y="412313"/>
                  <a:pt x="379709" y="389066"/>
                </a:cubicBezTo>
                <a:cubicBezTo>
                  <a:pt x="396499" y="365819"/>
                  <a:pt x="419100" y="354195"/>
                  <a:pt x="441702" y="34257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" name="Полилиния 19">
            <a:extLst>
              <a:ext uri="{FF2B5EF4-FFF2-40B4-BE49-F238E27FC236}">
                <a16:creationId xmlns:a16="http://schemas.microsoft.com/office/drawing/2014/main" id="{B081171B-8335-A0F2-4048-E786BD9F44FE}"/>
              </a:ext>
            </a:extLst>
          </p:cNvPr>
          <p:cNvSpPr/>
          <p:nvPr/>
        </p:nvSpPr>
        <p:spPr>
          <a:xfrm>
            <a:off x="7739540" y="2196201"/>
            <a:ext cx="381000" cy="498475"/>
          </a:xfrm>
          <a:custGeom>
            <a:avLst/>
            <a:gdLst>
              <a:gd name="connsiteX0" fmla="*/ 0 w 441702"/>
              <a:gd name="connsiteY0" fmla="*/ 443310 h 587255"/>
              <a:gd name="connsiteX1" fmla="*/ 131736 w 441702"/>
              <a:gd name="connsiteY1" fmla="*/ 1609 h 587255"/>
              <a:gd name="connsiteX2" fmla="*/ 162732 w 441702"/>
              <a:gd name="connsiteY2" fmla="*/ 582795 h 587255"/>
              <a:gd name="connsiteX3" fmla="*/ 263471 w 441702"/>
              <a:gd name="connsiteY3" fmla="*/ 280578 h 587255"/>
              <a:gd name="connsiteX4" fmla="*/ 340963 w 441702"/>
              <a:gd name="connsiteY4" fmla="*/ 482056 h 587255"/>
              <a:gd name="connsiteX5" fmla="*/ 379709 w 441702"/>
              <a:gd name="connsiteY5" fmla="*/ 389066 h 587255"/>
              <a:gd name="connsiteX6" fmla="*/ 441702 w 441702"/>
              <a:gd name="connsiteY6" fmla="*/ 342571 h 58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702" h="587255">
                <a:moveTo>
                  <a:pt x="0" y="443310"/>
                </a:moveTo>
                <a:cubicBezTo>
                  <a:pt x="52307" y="210836"/>
                  <a:pt x="104614" y="-21638"/>
                  <a:pt x="131736" y="1609"/>
                </a:cubicBezTo>
                <a:cubicBezTo>
                  <a:pt x="158858" y="24856"/>
                  <a:pt x="140776" y="536300"/>
                  <a:pt x="162732" y="582795"/>
                </a:cubicBezTo>
                <a:cubicBezTo>
                  <a:pt x="184688" y="629290"/>
                  <a:pt x="233766" y="297368"/>
                  <a:pt x="263471" y="280578"/>
                </a:cubicBezTo>
                <a:cubicBezTo>
                  <a:pt x="293176" y="263788"/>
                  <a:pt x="321590" y="463975"/>
                  <a:pt x="340963" y="482056"/>
                </a:cubicBezTo>
                <a:cubicBezTo>
                  <a:pt x="360336" y="500137"/>
                  <a:pt x="362919" y="412313"/>
                  <a:pt x="379709" y="389066"/>
                </a:cubicBezTo>
                <a:cubicBezTo>
                  <a:pt x="396499" y="365819"/>
                  <a:pt x="419100" y="354195"/>
                  <a:pt x="441702" y="34257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Полилиния 20">
            <a:extLst>
              <a:ext uri="{FF2B5EF4-FFF2-40B4-BE49-F238E27FC236}">
                <a16:creationId xmlns:a16="http://schemas.microsoft.com/office/drawing/2014/main" id="{7114632F-BA84-B55C-0920-CF55223D945B}"/>
              </a:ext>
            </a:extLst>
          </p:cNvPr>
          <p:cNvSpPr/>
          <p:nvPr/>
        </p:nvSpPr>
        <p:spPr>
          <a:xfrm>
            <a:off x="8387240" y="2604189"/>
            <a:ext cx="379412" cy="498475"/>
          </a:xfrm>
          <a:custGeom>
            <a:avLst/>
            <a:gdLst>
              <a:gd name="connsiteX0" fmla="*/ 0 w 441702"/>
              <a:gd name="connsiteY0" fmla="*/ 443310 h 587255"/>
              <a:gd name="connsiteX1" fmla="*/ 131736 w 441702"/>
              <a:gd name="connsiteY1" fmla="*/ 1609 h 587255"/>
              <a:gd name="connsiteX2" fmla="*/ 162732 w 441702"/>
              <a:gd name="connsiteY2" fmla="*/ 582795 h 587255"/>
              <a:gd name="connsiteX3" fmla="*/ 263471 w 441702"/>
              <a:gd name="connsiteY3" fmla="*/ 280578 h 587255"/>
              <a:gd name="connsiteX4" fmla="*/ 340963 w 441702"/>
              <a:gd name="connsiteY4" fmla="*/ 482056 h 587255"/>
              <a:gd name="connsiteX5" fmla="*/ 379709 w 441702"/>
              <a:gd name="connsiteY5" fmla="*/ 389066 h 587255"/>
              <a:gd name="connsiteX6" fmla="*/ 441702 w 441702"/>
              <a:gd name="connsiteY6" fmla="*/ 342571 h 58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702" h="587255">
                <a:moveTo>
                  <a:pt x="0" y="443310"/>
                </a:moveTo>
                <a:cubicBezTo>
                  <a:pt x="52307" y="210836"/>
                  <a:pt x="104614" y="-21638"/>
                  <a:pt x="131736" y="1609"/>
                </a:cubicBezTo>
                <a:cubicBezTo>
                  <a:pt x="158858" y="24856"/>
                  <a:pt x="140776" y="536300"/>
                  <a:pt x="162732" y="582795"/>
                </a:cubicBezTo>
                <a:cubicBezTo>
                  <a:pt x="184688" y="629290"/>
                  <a:pt x="233766" y="297368"/>
                  <a:pt x="263471" y="280578"/>
                </a:cubicBezTo>
                <a:cubicBezTo>
                  <a:pt x="293176" y="263788"/>
                  <a:pt x="321590" y="463975"/>
                  <a:pt x="340963" y="482056"/>
                </a:cubicBezTo>
                <a:cubicBezTo>
                  <a:pt x="360336" y="500137"/>
                  <a:pt x="362919" y="412313"/>
                  <a:pt x="379709" y="389066"/>
                </a:cubicBezTo>
                <a:cubicBezTo>
                  <a:pt x="396499" y="365819"/>
                  <a:pt x="419100" y="354195"/>
                  <a:pt x="441702" y="34257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Полилиния 21">
            <a:extLst>
              <a:ext uri="{FF2B5EF4-FFF2-40B4-BE49-F238E27FC236}">
                <a16:creationId xmlns:a16="http://schemas.microsoft.com/office/drawing/2014/main" id="{2425AEBD-7459-5456-DCF5-D2804ECBC651}"/>
              </a:ext>
            </a:extLst>
          </p:cNvPr>
          <p:cNvSpPr/>
          <p:nvPr/>
        </p:nvSpPr>
        <p:spPr>
          <a:xfrm>
            <a:off x="9395303" y="2937564"/>
            <a:ext cx="379413" cy="498475"/>
          </a:xfrm>
          <a:custGeom>
            <a:avLst/>
            <a:gdLst>
              <a:gd name="connsiteX0" fmla="*/ 0 w 441702"/>
              <a:gd name="connsiteY0" fmla="*/ 443310 h 587255"/>
              <a:gd name="connsiteX1" fmla="*/ 131736 w 441702"/>
              <a:gd name="connsiteY1" fmla="*/ 1609 h 587255"/>
              <a:gd name="connsiteX2" fmla="*/ 162732 w 441702"/>
              <a:gd name="connsiteY2" fmla="*/ 582795 h 587255"/>
              <a:gd name="connsiteX3" fmla="*/ 263471 w 441702"/>
              <a:gd name="connsiteY3" fmla="*/ 280578 h 587255"/>
              <a:gd name="connsiteX4" fmla="*/ 340963 w 441702"/>
              <a:gd name="connsiteY4" fmla="*/ 482056 h 587255"/>
              <a:gd name="connsiteX5" fmla="*/ 379709 w 441702"/>
              <a:gd name="connsiteY5" fmla="*/ 389066 h 587255"/>
              <a:gd name="connsiteX6" fmla="*/ 441702 w 441702"/>
              <a:gd name="connsiteY6" fmla="*/ 342571 h 58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702" h="587255">
                <a:moveTo>
                  <a:pt x="0" y="443310"/>
                </a:moveTo>
                <a:cubicBezTo>
                  <a:pt x="52307" y="210836"/>
                  <a:pt x="104614" y="-21638"/>
                  <a:pt x="131736" y="1609"/>
                </a:cubicBezTo>
                <a:cubicBezTo>
                  <a:pt x="158858" y="24856"/>
                  <a:pt x="140776" y="536300"/>
                  <a:pt x="162732" y="582795"/>
                </a:cubicBezTo>
                <a:cubicBezTo>
                  <a:pt x="184688" y="629290"/>
                  <a:pt x="233766" y="297368"/>
                  <a:pt x="263471" y="280578"/>
                </a:cubicBezTo>
                <a:cubicBezTo>
                  <a:pt x="293176" y="263788"/>
                  <a:pt x="321590" y="463975"/>
                  <a:pt x="340963" y="482056"/>
                </a:cubicBezTo>
                <a:cubicBezTo>
                  <a:pt x="360336" y="500137"/>
                  <a:pt x="362919" y="412313"/>
                  <a:pt x="379709" y="389066"/>
                </a:cubicBezTo>
                <a:cubicBezTo>
                  <a:pt x="396499" y="365819"/>
                  <a:pt x="419100" y="354195"/>
                  <a:pt x="441702" y="34257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Полилиния 22">
            <a:extLst>
              <a:ext uri="{FF2B5EF4-FFF2-40B4-BE49-F238E27FC236}">
                <a16:creationId xmlns:a16="http://schemas.microsoft.com/office/drawing/2014/main" id="{D5A62EBA-A5F1-147B-B5F5-A84697157A71}"/>
              </a:ext>
            </a:extLst>
          </p:cNvPr>
          <p:cNvSpPr/>
          <p:nvPr/>
        </p:nvSpPr>
        <p:spPr>
          <a:xfrm>
            <a:off x="9447690" y="2175564"/>
            <a:ext cx="381000" cy="498475"/>
          </a:xfrm>
          <a:custGeom>
            <a:avLst/>
            <a:gdLst>
              <a:gd name="connsiteX0" fmla="*/ 0 w 441702"/>
              <a:gd name="connsiteY0" fmla="*/ 443310 h 587255"/>
              <a:gd name="connsiteX1" fmla="*/ 131736 w 441702"/>
              <a:gd name="connsiteY1" fmla="*/ 1609 h 587255"/>
              <a:gd name="connsiteX2" fmla="*/ 162732 w 441702"/>
              <a:gd name="connsiteY2" fmla="*/ 582795 h 587255"/>
              <a:gd name="connsiteX3" fmla="*/ 263471 w 441702"/>
              <a:gd name="connsiteY3" fmla="*/ 280578 h 587255"/>
              <a:gd name="connsiteX4" fmla="*/ 340963 w 441702"/>
              <a:gd name="connsiteY4" fmla="*/ 482056 h 587255"/>
              <a:gd name="connsiteX5" fmla="*/ 379709 w 441702"/>
              <a:gd name="connsiteY5" fmla="*/ 389066 h 587255"/>
              <a:gd name="connsiteX6" fmla="*/ 441702 w 441702"/>
              <a:gd name="connsiteY6" fmla="*/ 342571 h 587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702" h="587255">
                <a:moveTo>
                  <a:pt x="0" y="443310"/>
                </a:moveTo>
                <a:cubicBezTo>
                  <a:pt x="52307" y="210836"/>
                  <a:pt x="104614" y="-21638"/>
                  <a:pt x="131736" y="1609"/>
                </a:cubicBezTo>
                <a:cubicBezTo>
                  <a:pt x="158858" y="24856"/>
                  <a:pt x="140776" y="536300"/>
                  <a:pt x="162732" y="582795"/>
                </a:cubicBezTo>
                <a:cubicBezTo>
                  <a:pt x="184688" y="629290"/>
                  <a:pt x="233766" y="297368"/>
                  <a:pt x="263471" y="280578"/>
                </a:cubicBezTo>
                <a:cubicBezTo>
                  <a:pt x="293176" y="263788"/>
                  <a:pt x="321590" y="463975"/>
                  <a:pt x="340963" y="482056"/>
                </a:cubicBezTo>
                <a:cubicBezTo>
                  <a:pt x="360336" y="500137"/>
                  <a:pt x="362919" y="412313"/>
                  <a:pt x="379709" y="389066"/>
                </a:cubicBezTo>
                <a:cubicBezTo>
                  <a:pt x="396499" y="365819"/>
                  <a:pt x="419100" y="354195"/>
                  <a:pt x="441702" y="34257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BB42CEB1-CAF2-EB05-331B-C9D690249C68}"/>
              </a:ext>
            </a:extLst>
          </p:cNvPr>
          <p:cNvCxnSpPr>
            <a:cxnSpLocks/>
            <a:stCxn id="42" idx="0"/>
          </p:cNvCxnSpPr>
          <p:nvPr/>
        </p:nvCxnSpPr>
        <p:spPr>
          <a:xfrm flipV="1">
            <a:off x="7533165" y="3126476"/>
            <a:ext cx="127000" cy="1005760"/>
          </a:xfrm>
          <a:prstGeom prst="straightConnector1">
            <a:avLst/>
          </a:prstGeom>
          <a:ln w="3175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>
            <a:extLst>
              <a:ext uri="{FF2B5EF4-FFF2-40B4-BE49-F238E27FC236}">
                <a16:creationId xmlns:a16="http://schemas.microsoft.com/office/drawing/2014/main" id="{DF4D03A6-D59B-75FA-1080-09B6D93C2F04}"/>
              </a:ext>
            </a:extLst>
          </p:cNvPr>
          <p:cNvCxnSpPr>
            <a:cxnSpLocks/>
            <a:stCxn id="41" idx="0"/>
          </p:cNvCxnSpPr>
          <p:nvPr/>
        </p:nvCxnSpPr>
        <p:spPr>
          <a:xfrm flipH="1" flipV="1">
            <a:off x="8666641" y="3102663"/>
            <a:ext cx="1113257" cy="1034303"/>
          </a:xfrm>
          <a:prstGeom prst="straightConnector1">
            <a:avLst/>
          </a:prstGeom>
          <a:ln w="3175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2BC2A0F-0990-3CAE-63C4-BE1B197CC300}"/>
              </a:ext>
            </a:extLst>
          </p:cNvPr>
          <p:cNvSpPr txBox="1"/>
          <p:nvPr/>
        </p:nvSpPr>
        <p:spPr>
          <a:xfrm>
            <a:off x="9100868" y="4136966"/>
            <a:ext cx="1358059" cy="6461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/>
              <a:t>Наведенные сигналы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F49B033-B184-076D-41F7-F06F846B57F9}"/>
              </a:ext>
            </a:extLst>
          </p:cNvPr>
          <p:cNvSpPr txBox="1"/>
          <p:nvPr/>
        </p:nvSpPr>
        <p:spPr>
          <a:xfrm>
            <a:off x="6819668" y="4132236"/>
            <a:ext cx="1426994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dirty="0"/>
              <a:t>Электронные </a:t>
            </a:r>
          </a:p>
          <a:p>
            <a:pPr algn="ctr">
              <a:defRPr/>
            </a:pPr>
            <a:r>
              <a:rPr lang="ru-RU" dirty="0"/>
              <a:t>компоненты</a:t>
            </a: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27F16421-89B4-D1D3-D431-CBEDDA9A966D}"/>
              </a:ext>
            </a:extLst>
          </p:cNvPr>
          <p:cNvSpPr/>
          <p:nvPr/>
        </p:nvSpPr>
        <p:spPr>
          <a:xfrm>
            <a:off x="1335960" y="5325170"/>
            <a:ext cx="979098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ru-RU" b="1" dirty="0"/>
              <a:t> Косвенные эффекты </a:t>
            </a:r>
            <a:r>
              <a:rPr lang="ru-RU" dirty="0"/>
              <a:t>обусловлены воздействием на элементную базу токов и напряжений, возникающих в электрических соединительных цепях аппаратуры под действием электромагнитной наводки от ЭМИ.</a:t>
            </a:r>
          </a:p>
        </p:txBody>
      </p:sp>
    </p:spTree>
    <p:extLst>
      <p:ext uri="{BB962C8B-B14F-4D97-AF65-F5344CB8AC3E}">
        <p14:creationId xmlns:p14="http://schemas.microsoft.com/office/powerpoint/2010/main" val="3980618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ED60A-06B0-4260-A46A-E4E501770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Импульсная электрическая прочность электронных компонентов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9743FD-1BF1-474C-82CC-FCF82A6A3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4030-3781-4A87-A433-81836C85B382}" type="slidenum">
              <a:rPr lang="en-US" smtClean="0"/>
              <a:t>6</a:t>
            </a:fld>
            <a:endParaRPr lang="en-US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56F94A8-7C37-B323-2CE8-064F676C36EA}"/>
              </a:ext>
            </a:extLst>
          </p:cNvPr>
          <p:cNvSpPr/>
          <p:nvPr/>
        </p:nvSpPr>
        <p:spPr>
          <a:xfrm>
            <a:off x="2085976" y="1581151"/>
            <a:ext cx="8170863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ru-RU" altLang="ru-RU" dirty="0">
                <a:latin typeface="+mj-lt"/>
                <a:cs typeface="Arial" panose="020B0604020202020204" pitchFamily="34" charset="0"/>
              </a:rPr>
              <a:t>В соответствии с нормативными документами к электронным компонентам предъявляют требования на получение показателей  </a:t>
            </a:r>
            <a:r>
              <a:rPr lang="ru-RU" altLang="ru-RU" b="1" dirty="0">
                <a:latin typeface="+mj-lt"/>
                <a:cs typeface="Arial" panose="020B0604020202020204" pitchFamily="34" charset="0"/>
              </a:rPr>
              <a:t>импульсной электрической прочности </a:t>
            </a:r>
            <a:r>
              <a:rPr lang="ru-RU" altLang="ru-RU" dirty="0">
                <a:latin typeface="+mj-lt"/>
                <a:cs typeface="Arial" panose="020B0604020202020204" pitchFamily="34" charset="0"/>
              </a:rPr>
              <a:t>(ИЭП) </a:t>
            </a:r>
            <a:endParaRPr lang="ru-RU" altLang="ru-RU" dirty="0">
              <a:latin typeface="+mj-lt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F2FB8C2-299A-6E84-6196-F229BDD76033}"/>
              </a:ext>
            </a:extLst>
          </p:cNvPr>
          <p:cNvSpPr/>
          <p:nvPr/>
        </p:nvSpPr>
        <p:spPr>
          <a:xfrm>
            <a:off x="2765426" y="2662238"/>
            <a:ext cx="2303463" cy="10795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Генератор ОИН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54AA8567-AC63-FBD3-2274-6819EF55360D}"/>
              </a:ext>
            </a:extLst>
          </p:cNvPr>
          <p:cNvCxnSpPr>
            <a:stCxn id="6" idx="3"/>
          </p:cNvCxnSpPr>
          <p:nvPr/>
        </p:nvCxnSpPr>
        <p:spPr>
          <a:xfrm>
            <a:off x="5068889" y="3201988"/>
            <a:ext cx="1366837" cy="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>
            <a:extLst>
              <a:ext uri="{FF2B5EF4-FFF2-40B4-BE49-F238E27FC236}">
                <a16:creationId xmlns:a16="http://schemas.microsoft.com/office/drawing/2014/main" id="{79CF3E3F-F716-136D-641B-1FAB62431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4" y="2633664"/>
            <a:ext cx="7143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0">
            <a:extLst>
              <a:ext uri="{FF2B5EF4-FFF2-40B4-BE49-F238E27FC236}">
                <a16:creationId xmlns:a16="http://schemas.microsoft.com/office/drawing/2014/main" id="{73339C9D-C2EF-D4F4-098B-41FA60AA3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9400" y="3271839"/>
            <a:ext cx="8255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ru-RU" altLang="ru-RU" b="1" dirty="0"/>
              <a:t>ОИН</a:t>
            </a:r>
          </a:p>
        </p:txBody>
      </p:sp>
      <p:sp>
        <p:nvSpPr>
          <p:cNvPr id="10" name="Блок-схема: типовой процесс 9">
            <a:extLst>
              <a:ext uri="{FF2B5EF4-FFF2-40B4-BE49-F238E27FC236}">
                <a16:creationId xmlns:a16="http://schemas.microsoft.com/office/drawing/2014/main" id="{662A1C49-4228-69DE-F6F8-D4D728C22D35}"/>
              </a:ext>
            </a:extLst>
          </p:cNvPr>
          <p:cNvSpPr/>
          <p:nvPr/>
        </p:nvSpPr>
        <p:spPr>
          <a:xfrm>
            <a:off x="6888163" y="2700338"/>
            <a:ext cx="1727200" cy="1003300"/>
          </a:xfrm>
          <a:prstGeom prst="flowChartPredefinedProcess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ПП и ИС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1AF14AEF-EBE6-8ADB-9F67-414F3033AFDA}"/>
              </a:ext>
            </a:extLst>
          </p:cNvPr>
          <p:cNvCxnSpPr/>
          <p:nvPr/>
        </p:nvCxnSpPr>
        <p:spPr>
          <a:xfrm>
            <a:off x="6394451" y="2884488"/>
            <a:ext cx="493713" cy="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AA71B628-6043-29D6-13E7-07ACBA96A756}"/>
              </a:ext>
            </a:extLst>
          </p:cNvPr>
          <p:cNvCxnSpPr/>
          <p:nvPr/>
        </p:nvCxnSpPr>
        <p:spPr>
          <a:xfrm>
            <a:off x="6394451" y="3201988"/>
            <a:ext cx="493713" cy="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D3ECBFC6-7C66-9FF2-AAF3-7580D3C8E79F}"/>
              </a:ext>
            </a:extLst>
          </p:cNvPr>
          <p:cNvCxnSpPr/>
          <p:nvPr/>
        </p:nvCxnSpPr>
        <p:spPr>
          <a:xfrm>
            <a:off x="6394451" y="3529013"/>
            <a:ext cx="493713" cy="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F41B1201-E2A0-CB11-FD07-F77F3D827F5B}"/>
              </a:ext>
            </a:extLst>
          </p:cNvPr>
          <p:cNvCxnSpPr/>
          <p:nvPr/>
        </p:nvCxnSpPr>
        <p:spPr>
          <a:xfrm>
            <a:off x="8615364" y="2900363"/>
            <a:ext cx="492125" cy="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0182D5E6-FFCE-1377-03E9-4E3053877FAD}"/>
              </a:ext>
            </a:extLst>
          </p:cNvPr>
          <p:cNvCxnSpPr/>
          <p:nvPr/>
        </p:nvCxnSpPr>
        <p:spPr>
          <a:xfrm>
            <a:off x="8615364" y="3217863"/>
            <a:ext cx="492125" cy="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9A06304E-16B2-B10E-5BED-33AC1CD04F7C}"/>
              </a:ext>
            </a:extLst>
          </p:cNvPr>
          <p:cNvCxnSpPr/>
          <p:nvPr/>
        </p:nvCxnSpPr>
        <p:spPr>
          <a:xfrm>
            <a:off x="8615364" y="3544888"/>
            <a:ext cx="492125" cy="0"/>
          </a:xfrm>
          <a:prstGeom prst="lin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3CC65980-8B46-1BF7-424D-EE708806EA2A}"/>
              </a:ext>
            </a:extLst>
          </p:cNvPr>
          <p:cNvSpPr/>
          <p:nvPr/>
        </p:nvSpPr>
        <p:spPr>
          <a:xfrm>
            <a:off x="1956595" y="4214594"/>
            <a:ext cx="8345488" cy="20313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buFont typeface="Arial" charset="0"/>
              <a:buChar char="•"/>
              <a:defRPr/>
            </a:pPr>
            <a:r>
              <a:rPr lang="ru-RU" altLang="ru-RU" dirty="0">
                <a:latin typeface="+mj-lt"/>
                <a:cs typeface="Arial" charset="0"/>
              </a:rPr>
              <a:t>Возможность работы изделия под действием наведенных импульсов определяется </a:t>
            </a:r>
            <a:r>
              <a:rPr lang="ru-RU" altLang="ru-RU" b="1" dirty="0">
                <a:latin typeface="+mj-lt"/>
                <a:cs typeface="Arial" charset="0"/>
              </a:rPr>
              <a:t>импульсной электрической прочностью </a:t>
            </a:r>
            <a:r>
              <a:rPr lang="ru-RU" altLang="ru-RU" dirty="0">
                <a:latin typeface="+mj-lt"/>
                <a:cs typeface="Arial" charset="0"/>
              </a:rPr>
              <a:t>(ИЭП) изделия.</a:t>
            </a:r>
          </a:p>
          <a:p>
            <a:pPr>
              <a:buFont typeface="Arial" charset="0"/>
              <a:buChar char="•"/>
              <a:defRPr/>
            </a:pPr>
            <a:r>
              <a:rPr lang="ru-RU" altLang="ru-RU" dirty="0">
                <a:latin typeface="+mj-lt"/>
                <a:cs typeface="Arial" charset="0"/>
              </a:rPr>
              <a:t>Оценка </a:t>
            </a:r>
            <a:r>
              <a:rPr lang="ru-RU" altLang="ru-RU" b="1" dirty="0">
                <a:latin typeface="+mj-lt"/>
                <a:cs typeface="Arial" charset="0"/>
              </a:rPr>
              <a:t>показателей ИЭП </a:t>
            </a:r>
            <a:r>
              <a:rPr lang="ru-RU" altLang="ru-RU" dirty="0">
                <a:latin typeface="+mj-lt"/>
                <a:cs typeface="Arial" charset="0"/>
              </a:rPr>
              <a:t>электронных компонентов проводится при воздействии </a:t>
            </a:r>
            <a:r>
              <a:rPr lang="ru-RU" altLang="ru-RU" b="1" dirty="0">
                <a:latin typeface="+mj-lt"/>
                <a:cs typeface="Arial" charset="0"/>
              </a:rPr>
              <a:t>одиночными импульсами напряжения </a:t>
            </a:r>
            <a:r>
              <a:rPr lang="ru-RU" altLang="ru-RU" dirty="0">
                <a:latin typeface="+mj-lt"/>
                <a:cs typeface="Arial" charset="0"/>
              </a:rPr>
              <a:t>(ОИН) на выводы изделия. </a:t>
            </a:r>
          </a:p>
          <a:p>
            <a:pPr>
              <a:buFont typeface="Arial" charset="0"/>
              <a:buChar char="•"/>
              <a:defRPr/>
            </a:pPr>
            <a:r>
              <a:rPr lang="ru-RU" altLang="ru-RU" b="1" dirty="0">
                <a:latin typeface="+mj-lt"/>
                <a:cs typeface="Arial" charset="0"/>
              </a:rPr>
              <a:t>Показателем ИЭП </a:t>
            </a:r>
            <a:r>
              <a:rPr lang="ru-RU" altLang="ru-RU" dirty="0">
                <a:latin typeface="+mj-lt"/>
                <a:cs typeface="Arial" charset="0"/>
              </a:rPr>
              <a:t>электронного компонента является </a:t>
            </a:r>
            <a:r>
              <a:rPr lang="ru-RU" altLang="ru-RU" b="1" dirty="0">
                <a:latin typeface="+mj-lt"/>
                <a:cs typeface="Arial" charset="0"/>
              </a:rPr>
              <a:t>максимально-допустимое значение амплитуды ОИН</a:t>
            </a:r>
            <a:r>
              <a:rPr lang="ru-RU" altLang="ru-RU" dirty="0">
                <a:latin typeface="+mj-lt"/>
                <a:cs typeface="Arial" charset="0"/>
              </a:rPr>
              <a:t>, при котором значения параметров электронного компонента остаются в пределах установленных норм.</a:t>
            </a:r>
            <a:endParaRPr lang="ru-RU" altLang="ru-RU" sz="1600" b="1" dirty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139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0575E-14D6-4D7D-9D37-44B84EF3A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Выбор параметров генератора ОИН для оценки показателей ИЭП электронных компонентов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9A774D-7A94-47DF-88D4-FEF14CD79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4030-3781-4A87-A433-81836C85B382}" type="slidenum">
              <a:rPr lang="en-US" smtClean="0"/>
              <a:t>7</a:t>
            </a:fld>
            <a:endParaRPr lang="en-US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D65BAC4-EB7F-9EEA-C13A-9AE7CA0007BA}"/>
              </a:ext>
            </a:extLst>
          </p:cNvPr>
          <p:cNvSpPr/>
          <p:nvPr/>
        </p:nvSpPr>
        <p:spPr>
          <a:xfrm>
            <a:off x="1988343" y="1365250"/>
            <a:ext cx="8215313" cy="258532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ru-RU" dirty="0"/>
              <a:t>Основную сложность в разработке системы оценки ИЭП составляет </a:t>
            </a:r>
            <a:r>
              <a:rPr lang="ru-RU" b="1" dirty="0"/>
              <a:t>большое разнообразие</a:t>
            </a:r>
            <a:r>
              <a:rPr lang="ru-RU" dirty="0"/>
              <a:t> </a:t>
            </a:r>
            <a:r>
              <a:rPr lang="ru-RU" b="1" dirty="0"/>
              <a:t>вариантов параметров воздействующих сигналов</a:t>
            </a:r>
            <a:r>
              <a:rPr lang="ru-RU" dirty="0"/>
              <a:t>, связанное с сильной зависимостью параметров наводки от пространственно-топологической организации электрических связей в системе, формы и ориентации составляющих электромагнитного поля, наличия и расположения окружающих конструктивных элементов и т.п. </a:t>
            </a:r>
          </a:p>
          <a:p>
            <a:pPr>
              <a:defRPr/>
            </a:pPr>
            <a:r>
              <a:rPr lang="ru-RU" dirty="0"/>
              <a:t>Поэтому необходима </a:t>
            </a:r>
            <a:r>
              <a:rPr lang="ru-RU" b="1" dirty="0"/>
              <a:t>унификация условий испытаний</a:t>
            </a:r>
            <a:r>
              <a:rPr lang="ru-RU" dirty="0"/>
              <a:t>, позволяющая производить оценку стойкости ИЭП независимо от условий ее будущего использования и позволяющая сравнивать между собой различные группы электронных компонентов по стойкости к наведенным сигналам. 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B3CC4011-62CE-0E99-6311-C54CFB4AE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8343" y="4405313"/>
            <a:ext cx="8215313" cy="20145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/>
              <a:t>При разработке таких унифицированных (типовых) условий необходимо учесть следующие факторы:</a:t>
            </a:r>
          </a:p>
          <a:p>
            <a:pPr marL="808038" indent="-360363">
              <a:buFont typeface="Arial" panose="020B0604020202020204" pitchFamily="34" charset="0"/>
              <a:buChar char="•"/>
              <a:defRPr/>
            </a:pPr>
            <a:r>
              <a:rPr lang="ru-RU" dirty="0"/>
              <a:t>характер типовых сигналов наводки от ЭМИ; </a:t>
            </a:r>
          </a:p>
          <a:p>
            <a:pPr marL="808038" indent="-360363">
              <a:buFont typeface="Arial" panose="020B0604020202020204" pitchFamily="34" charset="0"/>
              <a:buChar char="•"/>
              <a:defRPr/>
            </a:pPr>
            <a:r>
              <a:rPr lang="ru-RU" dirty="0"/>
              <a:t>возможность активизации и управления основными существующими механизмами повреждения электронных компонентов;</a:t>
            </a:r>
          </a:p>
          <a:p>
            <a:pPr marL="808038" indent="-360363">
              <a:buFont typeface="Arial" panose="020B0604020202020204" pitchFamily="34" charset="0"/>
              <a:buChar char="•"/>
              <a:defRPr/>
            </a:pPr>
            <a:r>
              <a:rPr lang="ru-RU" dirty="0"/>
              <a:t>возможность контроля уровня воздействия и определения пороговых уровней повреждения.</a:t>
            </a:r>
          </a:p>
        </p:txBody>
      </p:sp>
    </p:spTree>
    <p:extLst>
      <p:ext uri="{BB962C8B-B14F-4D97-AF65-F5344CB8AC3E}">
        <p14:creationId xmlns:p14="http://schemas.microsoft.com/office/powerpoint/2010/main" val="2255729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3275F-73D6-47A2-83EC-062123EA8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Особенности организации проведения испытаний ПП и ИС на ИЭП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9DF410-0BDB-4CDD-86E5-DBE41E4EE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4030-3781-4A87-A433-81836C85B382}" type="slidenum">
              <a:rPr lang="en-US" smtClean="0"/>
              <a:t>8</a:t>
            </a:fld>
            <a:endParaRPr lang="en-US"/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08A7DBCC-127C-5EBC-88C7-1A2E0C54E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3975" y="1355725"/>
            <a:ext cx="9027268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dirty="0"/>
              <a:t>С целью реализации системы контроля показателей ИЭП электронных компонентов, в ЭНПО СПЭЛС разработан генератор ОИН ЭМИ-0502. Генератор имеет выходные параметры, приведенные в таблице</a:t>
            </a:r>
          </a:p>
        </p:txBody>
      </p:sp>
      <p:graphicFrame>
        <p:nvGraphicFramePr>
          <p:cNvPr id="11" name="Group 45">
            <a:extLst>
              <a:ext uri="{FF2B5EF4-FFF2-40B4-BE49-F238E27FC236}">
                <a16:creationId xmlns:a16="http://schemas.microsoft.com/office/drawing/2014/main" id="{7B72460B-53F6-CF49-4BC2-004F0D0C02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394756"/>
              </p:ext>
            </p:extLst>
          </p:nvPr>
        </p:nvGraphicFramePr>
        <p:xfrm>
          <a:off x="2387600" y="2692600"/>
          <a:ext cx="7416800" cy="3756028"/>
        </p:xfrm>
        <a:graphic>
          <a:graphicData uri="http://schemas.openxmlformats.org/drawingml/2006/table">
            <a:tbl>
              <a:tblPr/>
              <a:tblGrid>
                <a:gridCol w="3840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6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09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Параметр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Значение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Форма импульса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Двухэспоненциальная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9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Амплитуда импульса, В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&lt; U</a:t>
                      </a:r>
                      <a:r>
                        <a:rPr kumimoji="0" lang="en-US" sz="18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&lt; 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000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Максимальная длительность фронта импульса, нс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&lt; 5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Длительность импульса по уровню 0,5, мкс</a:t>
                      </a: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0,1; 1,0; 10,0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Эквивалентное выходное сопротивление генератора, Ом</a:t>
                      </a: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50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</a:t>
                      </a: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9266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E2F3F-6F90-40F5-9F13-CBF60BEFC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Внешний вид генератора ЭМИ-0502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2DE096-6910-4CAD-94BC-FCC263444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24030-3781-4A87-A433-81836C85B382}" type="slidenum">
              <a:rPr lang="en-US" smtClean="0"/>
              <a:t>9</a:t>
            </a:fld>
            <a:endParaRPr lang="en-US"/>
          </a:p>
        </p:txBody>
      </p:sp>
      <p:pic>
        <p:nvPicPr>
          <p:cNvPr id="5" name="Рисунок 2">
            <a:extLst>
              <a:ext uri="{FF2B5EF4-FFF2-40B4-BE49-F238E27FC236}">
                <a16:creationId xmlns:a16="http://schemas.microsoft.com/office/drawing/2014/main" id="{F5F8FB9A-B15F-A70F-FB64-9C85354EA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504" y="1357546"/>
            <a:ext cx="9178992" cy="5233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6121200"/>
      </p:ext>
    </p:extLst>
  </p:cSld>
  <p:clrMapOvr>
    <a:masterClrMapping/>
  </p:clrMapOvr>
</p:sld>
</file>

<file path=ppt/theme/theme1.xml><?xml version="1.0" encoding="utf-8"?>
<a:theme xmlns:a="http://schemas.openxmlformats.org/drawingml/2006/main" name="Образец слайдов">
  <a:themeElements>
    <a:clrScheme name="СПЭЛ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A7EB8"/>
      </a:accent1>
      <a:accent2>
        <a:srgbClr val="CE3817"/>
      </a:accent2>
      <a:accent3>
        <a:srgbClr val="A5A5A5"/>
      </a:accent3>
      <a:accent4>
        <a:srgbClr val="2A7EB8"/>
      </a:accent4>
      <a:accent5>
        <a:srgbClr val="CE3817"/>
      </a:accent5>
      <a:accent6>
        <a:srgbClr val="ADB9CA"/>
      </a:accent6>
      <a:hlink>
        <a:srgbClr val="2A7EB8"/>
      </a:hlink>
      <a:folHlink>
        <a:srgbClr val="2A7EB8"/>
      </a:folHlink>
    </a:clrScheme>
    <a:fontScheme name="СПЭЛС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1770</TotalTime>
  <Words>1042</Words>
  <Application>Microsoft Office PowerPoint</Application>
  <PresentationFormat>Широкоэкранный</PresentationFormat>
  <Paragraphs>100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Arial Narrow</vt:lpstr>
      <vt:lpstr>Calibri</vt:lpstr>
      <vt:lpstr>Symbol</vt:lpstr>
      <vt:lpstr>Tahoma</vt:lpstr>
      <vt:lpstr>Times New Roman</vt:lpstr>
      <vt:lpstr>Wingdings</vt:lpstr>
      <vt:lpstr>Образец слайдов</vt:lpstr>
      <vt:lpstr>Испытания электронной компонентной базы на импульсную электрическую прочность </vt:lpstr>
      <vt:lpstr>Содержание доклада</vt:lpstr>
      <vt:lpstr>Основные эффекты воздействия ЭМИ ЯВ на электронную аппаратуру</vt:lpstr>
      <vt:lpstr>Непосредственные эффекты воздействия ЭМИ на аппаратуру </vt:lpstr>
      <vt:lpstr>КОСВЕННЫЕ эффекты воздействия ЭМИ на аппаратуру</vt:lpstr>
      <vt:lpstr>Импульсная электрическая прочность электронных компонентов </vt:lpstr>
      <vt:lpstr>Выбор параметров генератора ОИН для оценки показателей ИЭП электронных компонентов</vt:lpstr>
      <vt:lpstr>Особенности организации проведения испытаний ПП и ИС на ИЭП</vt:lpstr>
      <vt:lpstr>Внешний вид генератора ЭМИ-0502</vt:lpstr>
      <vt:lpstr>Особенности организации проведения испытаний электронных компонентов на ИЭП</vt:lpstr>
      <vt:lpstr>Автоматизированная экспериментальная установка</vt:lpstr>
      <vt:lpstr>Режимы работы изделий при испытаниях</vt:lpstr>
      <vt:lpstr>Оценка показателей ИЭП </vt:lpstr>
      <vt:lpstr>Результаты оценки показателей импульсной электрической прочности</vt:lpstr>
      <vt:lpstr>Типовые Осциллограммы импульсов напряжения и тока при воздействии ОИН на выводы электронных компоненты</vt:lpstr>
      <vt:lpstr>Выводы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Николай Самойленко</dc:creator>
  <cp:lastModifiedBy>NI</cp:lastModifiedBy>
  <cp:revision>559</cp:revision>
  <dcterms:created xsi:type="dcterms:W3CDTF">2019-05-11T19:28:06Z</dcterms:created>
  <dcterms:modified xsi:type="dcterms:W3CDTF">2024-06-03T08:03:17Z</dcterms:modified>
</cp:coreProperties>
</file>