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21" r:id="rId5"/>
    <p:sldMasterId id="2147483748" r:id="rId6"/>
    <p:sldMasterId id="2147483754" r:id="rId7"/>
  </p:sldMasterIdLst>
  <p:notesMasterIdLst>
    <p:notesMasterId r:id="rId23"/>
  </p:notesMasterIdLst>
  <p:handoutMasterIdLst>
    <p:handoutMasterId r:id="rId24"/>
  </p:handoutMasterIdLst>
  <p:sldIdLst>
    <p:sldId id="406" r:id="rId8"/>
    <p:sldId id="594" r:id="rId9"/>
    <p:sldId id="593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586" r:id="rId18"/>
    <p:sldId id="548" r:id="rId19"/>
    <p:sldId id="583" r:id="rId20"/>
    <p:sldId id="582" r:id="rId21"/>
    <p:sldId id="280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64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raskova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6060"/>
    <a:srgbClr val="505050"/>
    <a:srgbClr val="004A82"/>
    <a:srgbClr val="434343"/>
    <a:srgbClr val="D71634"/>
    <a:srgbClr val="FFFFCC"/>
    <a:srgbClr val="000000"/>
    <a:srgbClr val="0094C8"/>
    <a:srgbClr val="79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3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732" y="102"/>
      </p:cViewPr>
      <p:guideLst>
        <p:guide orient="horz" pos="2160"/>
        <p:guide orient="horz" pos="364"/>
        <p:guide pos="3840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6"/>
    </p:cViewPr>
  </p:sorterViewPr>
  <p:notesViewPr>
    <p:cSldViewPr snapToGrid="0">
      <p:cViewPr varScale="1">
        <p:scale>
          <a:sx n="105" d="100"/>
          <a:sy n="105" d="100"/>
        </p:scale>
        <p:origin x="-3438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" y="3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63" y="3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/>
          <a:lstStyle>
            <a:lvl1pPr algn="r">
              <a:defRPr sz="1200"/>
            </a:lvl1pPr>
          </a:lstStyle>
          <a:p>
            <a:fld id="{317C9CA3-BB3A-EB48-A4A1-93D61D0988C3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0" y="9428585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63" y="9428585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 anchor="b"/>
          <a:lstStyle>
            <a:lvl1pPr algn="r">
              <a:defRPr sz="1200"/>
            </a:lvl1pPr>
          </a:lstStyle>
          <a:p>
            <a:fld id="{2D9560F5-CDFE-F74D-B70B-ACBB63270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796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" y="3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63" y="3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/>
          <a:lstStyle>
            <a:lvl1pPr algn="r">
              <a:defRPr sz="1200"/>
            </a:lvl1pPr>
          </a:lstStyle>
          <a:p>
            <a:fld id="{66AAC34C-6369-445B-80CF-B9BC4625D28C}" type="datetimeFigureOut">
              <a:rPr lang="en-US" smtClean="0"/>
              <a:pPr/>
              <a:t>5/24/2024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8" tIns="45662" rIns="91328" bIns="45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328" tIns="45662" rIns="91328" bIns="45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0" y="9428585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63" y="9428585"/>
            <a:ext cx="2945659" cy="496333"/>
          </a:xfrm>
          <a:prstGeom prst="rect">
            <a:avLst/>
          </a:prstGeom>
        </p:spPr>
        <p:txBody>
          <a:bodyPr vert="horz" lIns="91328" tIns="45662" rIns="91328" bIns="45662" rtlCol="0" anchor="b"/>
          <a:lstStyle>
            <a:lvl1pPr algn="r">
              <a:defRPr sz="1200"/>
            </a:lvl1pPr>
          </a:lstStyle>
          <a:p>
            <a:fld id="{681D8E2B-9678-486D-BC54-D33A75C4C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850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52"/>
          <a:stretch/>
        </p:blipFill>
        <p:spPr>
          <a:xfrm>
            <a:off x="-2158" y="1"/>
            <a:ext cx="12191999" cy="2687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83"/>
          <a:stretch/>
        </p:blipFill>
        <p:spPr>
          <a:xfrm>
            <a:off x="7918" y="5535261"/>
            <a:ext cx="12191999" cy="1322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760" y="273125"/>
            <a:ext cx="2578181" cy="5991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453224"/>
            <a:ext cx="9516504" cy="54450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3200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290390"/>
            <a:ext cx="7253816" cy="2961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18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333667"/>
            <a:ext cx="4908467" cy="2961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16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197977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din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115" y="6283108"/>
            <a:ext cx="1337956" cy="414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13250" b="19917"/>
          <a:stretch/>
        </p:blipFill>
        <p:spPr>
          <a:xfrm>
            <a:off x="65291" y="6634163"/>
            <a:ext cx="10576584" cy="60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120000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1593" y="120001"/>
            <a:ext cx="9207500" cy="4699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200" b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408545" y="969983"/>
            <a:ext cx="8171348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4"/>
          <p:cNvSpPr>
            <a:spLocks noGrp="1"/>
          </p:cNvSpPr>
          <p:nvPr>
            <p:ph sz="quarter" idx="14"/>
          </p:nvPr>
        </p:nvSpPr>
        <p:spPr>
          <a:xfrm>
            <a:off x="395845" y="1719283"/>
            <a:ext cx="11273367" cy="4102100"/>
          </a:xfrm>
          <a:prstGeom prst="rect">
            <a:avLst/>
          </a:prstGeom>
        </p:spPr>
        <p:txBody>
          <a:bodyPr/>
          <a:lstStyle>
            <a:lvl1pPr marL="237061" indent="-23706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 marL="121917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82875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43833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 smtClean="0"/>
          </a:p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108483" y="6283109"/>
            <a:ext cx="5245100" cy="3429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457189" indent="-457189">
              <a:buFont typeface="Arial" pitchFamily="34" charset="0"/>
              <a:buNone/>
              <a:defRPr lang="en-US" sz="1867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74356" y="62342"/>
            <a:ext cx="5987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294E8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10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0"/>
            <a:ext cx="8151005" cy="6858000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862938" y="2724727"/>
            <a:ext cx="9918701" cy="889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4267" b="1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5540"/>
            <a:ext cx="1950000" cy="1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00" y="463631"/>
            <a:ext cx="2284800" cy="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7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296" y="463631"/>
            <a:ext cx="2284800" cy="70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626924"/>
            <a:ext cx="9516504" cy="72601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2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588468"/>
            <a:ext cx="7253816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268465"/>
            <a:ext cx="4908467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2133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21938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-fo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31" y="463631"/>
            <a:ext cx="2284800" cy="70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626924"/>
            <a:ext cx="9516504" cy="72601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2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588468"/>
            <a:ext cx="7253816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268465"/>
            <a:ext cx="4908467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2133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3310838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121" y="6306142"/>
            <a:ext cx="1337956" cy="414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5540"/>
            <a:ext cx="1950000" cy="1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5325"/>
            <a:ext cx="8151005" cy="6847351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82219" y="2115128"/>
            <a:ext cx="9918701" cy="889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733" b="1" baseline="0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951293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din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115" y="6283108"/>
            <a:ext cx="1337956" cy="414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13250" b="19917"/>
          <a:stretch/>
        </p:blipFill>
        <p:spPr>
          <a:xfrm>
            <a:off x="65291" y="6634163"/>
            <a:ext cx="10576584" cy="60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120000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1593" y="120001"/>
            <a:ext cx="9207500" cy="4699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200" b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408545" y="969983"/>
            <a:ext cx="8171348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4"/>
          <p:cNvSpPr>
            <a:spLocks noGrp="1"/>
          </p:cNvSpPr>
          <p:nvPr>
            <p:ph sz="quarter" idx="14"/>
          </p:nvPr>
        </p:nvSpPr>
        <p:spPr>
          <a:xfrm>
            <a:off x="395845" y="1719283"/>
            <a:ext cx="11273367" cy="4102100"/>
          </a:xfrm>
          <a:prstGeom prst="rect">
            <a:avLst/>
          </a:prstGeom>
        </p:spPr>
        <p:txBody>
          <a:bodyPr/>
          <a:lstStyle>
            <a:lvl1pPr marL="237061" indent="-23706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 marL="121917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82875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43833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 smtClean="0"/>
          </a:p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108483" y="6283109"/>
            <a:ext cx="5245100" cy="3429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457189" indent="-457189">
              <a:buFont typeface="Arial" pitchFamily="34" charset="0"/>
              <a:buNone/>
              <a:defRPr lang="en-US" sz="1867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74356" y="62342"/>
            <a:ext cx="5987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294E8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56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0"/>
            <a:ext cx="8151005" cy="6858000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862938" y="2724727"/>
            <a:ext cx="9918701" cy="889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4267" b="1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5540"/>
            <a:ext cx="1950000" cy="1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00" y="463631"/>
            <a:ext cx="2284800" cy="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2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296" y="463631"/>
            <a:ext cx="2284800" cy="70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626924"/>
            <a:ext cx="9516504" cy="72601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2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588468"/>
            <a:ext cx="7253816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268465"/>
            <a:ext cx="4908467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2133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99545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-fo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31" y="463631"/>
            <a:ext cx="2284800" cy="70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626924"/>
            <a:ext cx="9516504" cy="72601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2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588468"/>
            <a:ext cx="7253816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268465"/>
            <a:ext cx="4908467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2133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9877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121" y="6306142"/>
            <a:ext cx="1337956" cy="414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5540"/>
            <a:ext cx="1950000" cy="1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5325"/>
            <a:ext cx="8151005" cy="6847351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82219" y="2115128"/>
            <a:ext cx="9918701" cy="889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733" b="1" baseline="0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394979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title-for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4930" y="0"/>
            <a:ext cx="1218214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43"/>
          <a:stretch/>
        </p:blipFill>
        <p:spPr>
          <a:xfrm>
            <a:off x="4930" y="5584641"/>
            <a:ext cx="12182140" cy="1273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31" y="273124"/>
            <a:ext cx="2578181" cy="5991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453224"/>
            <a:ext cx="9516504" cy="54450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3200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290390"/>
            <a:ext cx="7253816" cy="2961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18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333667"/>
            <a:ext cx="4908467" cy="2961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16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387580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din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115" y="6283108"/>
            <a:ext cx="1337956" cy="414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13250" b="19917"/>
          <a:stretch/>
        </p:blipFill>
        <p:spPr>
          <a:xfrm>
            <a:off x="65291" y="6634163"/>
            <a:ext cx="10576584" cy="60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120000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1593" y="120001"/>
            <a:ext cx="9207500" cy="4699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200" b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408545" y="969983"/>
            <a:ext cx="8171348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4"/>
          <p:cNvSpPr>
            <a:spLocks noGrp="1"/>
          </p:cNvSpPr>
          <p:nvPr>
            <p:ph sz="quarter" idx="14"/>
          </p:nvPr>
        </p:nvSpPr>
        <p:spPr>
          <a:xfrm>
            <a:off x="395845" y="1719283"/>
            <a:ext cx="11273367" cy="4102100"/>
          </a:xfrm>
          <a:prstGeom prst="rect">
            <a:avLst/>
          </a:prstGeom>
        </p:spPr>
        <p:txBody>
          <a:bodyPr/>
          <a:lstStyle>
            <a:lvl1pPr marL="237061" indent="-23706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 marL="121917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82875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43833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 smtClean="0"/>
          </a:p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108483" y="6283109"/>
            <a:ext cx="5245100" cy="3429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457189" indent="-457189">
              <a:buFont typeface="Arial" pitchFamily="34" charset="0"/>
              <a:buNone/>
              <a:defRPr lang="en-US" sz="1867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74356" y="62342"/>
            <a:ext cx="59871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294E8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6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0"/>
            <a:ext cx="8151005" cy="6858000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862938" y="2724727"/>
            <a:ext cx="9918701" cy="889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4267" b="1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5540"/>
            <a:ext cx="1950000" cy="1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00" y="463631"/>
            <a:ext cx="2284800" cy="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43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din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6833"/>
            <a:ext cx="12192000" cy="76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120000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1593" y="120001"/>
            <a:ext cx="9207500" cy="4699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200" b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408545" y="969983"/>
            <a:ext cx="8171348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4"/>
          <p:cNvSpPr>
            <a:spLocks noGrp="1"/>
          </p:cNvSpPr>
          <p:nvPr>
            <p:ph sz="quarter" idx="14"/>
          </p:nvPr>
        </p:nvSpPr>
        <p:spPr>
          <a:xfrm>
            <a:off x="395845" y="1719283"/>
            <a:ext cx="11273367" cy="4102100"/>
          </a:xfrm>
          <a:prstGeom prst="rect">
            <a:avLst/>
          </a:prstGeom>
        </p:spPr>
        <p:txBody>
          <a:bodyPr/>
          <a:lstStyle>
            <a:lvl1pPr marL="237061" indent="-237061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 marL="121917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82875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43833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 smtClean="0"/>
          </a:p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181595" y="6341990"/>
            <a:ext cx="5245100" cy="3429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457189" indent="-457189">
              <a:buFont typeface="Arial" pitchFamily="34" charset="0"/>
              <a:buNone/>
              <a:defRPr lang="en-US" sz="1867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03" y="6306142"/>
            <a:ext cx="486509" cy="4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64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3994"/>
            <a:ext cx="8151005" cy="6854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9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68000"/>
            <a:ext cx="1950000" cy="90000"/>
          </a:xfrm>
          <a:prstGeom prst="rect">
            <a:avLst/>
          </a:prstGeom>
        </p:spPr>
      </p:pic>
      <p:sp>
        <p:nvSpPr>
          <p:cNvPr id="1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82219" y="2349606"/>
            <a:ext cx="9918701" cy="66675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2800" b="1" baseline="0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Chapter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454" y="6446310"/>
            <a:ext cx="1337956" cy="3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9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454" y="6446310"/>
            <a:ext cx="1337956" cy="310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14186" b="-17875"/>
          <a:stretch/>
        </p:blipFill>
        <p:spPr>
          <a:xfrm>
            <a:off x="169334" y="6684669"/>
            <a:ext cx="10462437" cy="67295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1593" y="90001"/>
            <a:ext cx="9207500" cy="352425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2400" b="1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181593" y="6402184"/>
            <a:ext cx="5245100" cy="2571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>
              <a:buFont typeface="Arial" pitchFamily="34" charset="0"/>
              <a:buNone/>
              <a:defRPr lang="en-US" sz="14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408545" y="727488"/>
            <a:ext cx="7168633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4"/>
          <p:cNvSpPr>
            <a:spLocks noGrp="1"/>
          </p:cNvSpPr>
          <p:nvPr>
            <p:ph sz="quarter" idx="14"/>
          </p:nvPr>
        </p:nvSpPr>
        <p:spPr>
          <a:xfrm>
            <a:off x="395845" y="1289462"/>
            <a:ext cx="11273367" cy="4710816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 smtClean="0"/>
          </a:p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45641" y="107030"/>
            <a:ext cx="522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369385E-FF83-43D4-B7E4-48AB37119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0"/>
            <a:ext cx="815100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68000"/>
            <a:ext cx="1950000" cy="90000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862938" y="2762250"/>
            <a:ext cx="9918701" cy="66675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200" b="1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31" y="273124"/>
            <a:ext cx="2578181" cy="5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6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296" y="463631"/>
            <a:ext cx="2284800" cy="70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626924"/>
            <a:ext cx="9516504" cy="72601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2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588468"/>
            <a:ext cx="7253816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268465"/>
            <a:ext cx="4908467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2133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233251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296" y="463631"/>
            <a:ext cx="2284800" cy="70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626924"/>
            <a:ext cx="9516504" cy="72601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2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588468"/>
            <a:ext cx="7253816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268465"/>
            <a:ext cx="4908467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2133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311944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-fo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31" y="463631"/>
            <a:ext cx="2284800" cy="70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9064" y="3626924"/>
            <a:ext cx="9516504" cy="72601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2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012" y="4588468"/>
            <a:ext cx="7253816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lang="en-US" sz="2400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First main 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061861" y="6268465"/>
            <a:ext cx="4908467" cy="3949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buNone/>
              <a:defRPr lang="en-US" sz="2133" b="0" kern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Second main subtitle</a:t>
            </a:r>
          </a:p>
        </p:txBody>
      </p:sp>
    </p:spTree>
    <p:extLst>
      <p:ext uri="{BB962C8B-B14F-4D97-AF65-F5344CB8AC3E}">
        <p14:creationId xmlns:p14="http://schemas.microsoft.com/office/powerpoint/2010/main" val="2331052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121" y="6306142"/>
            <a:ext cx="1337956" cy="414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0000" cy="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5540"/>
            <a:ext cx="1950000" cy="1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995" y="5325"/>
            <a:ext cx="8151005" cy="6847351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82219" y="2115128"/>
            <a:ext cx="9918701" cy="889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lang="en-US" sz="3733" b="1" baseline="0" dirty="0" smtClean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88880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23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7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90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6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5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185158" y="3636768"/>
            <a:ext cx="9127518" cy="1041764"/>
          </a:xfrm>
        </p:spPr>
        <p:txBody>
          <a:bodyPr/>
          <a:lstStyle/>
          <a:p>
            <a:r>
              <a:rPr lang="ru-RU" sz="2800" dirty="0" smtClean="0"/>
              <a:t>Обеспечение требований радиоэлектронной </a:t>
            </a:r>
            <a:br>
              <a:rPr lang="ru-RU" sz="2800" dirty="0" smtClean="0"/>
            </a:br>
            <a:r>
              <a:rPr lang="ru-RU" sz="2800" dirty="0" smtClean="0"/>
              <a:t>защиты в условиях воздействия реальных помех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6240" y="721360"/>
            <a:ext cx="1076960" cy="2235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13958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При разработке РЭС и сложных систем РЭС особое внимание должно уделяться своевременной экспертизе КД на учет и выполнение требований РЭЗ.</a:t>
            </a:r>
          </a:p>
          <a:p>
            <a:r>
              <a:rPr lang="ru-RU" dirty="0"/>
              <a:t>Ускоренный переход к испытаниям и использованию изделий в современных условиях не должны приводить к исключению учета требований РЭЗ при разработке изделий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заключение краткая информация АО </a:t>
            </a:r>
            <a:r>
              <a:rPr lang="ru-RU" dirty="0"/>
              <a:t>«Кронштадт</a:t>
            </a:r>
            <a:r>
              <a:rPr lang="ru-RU" dirty="0" smtClean="0"/>
              <a:t>»</a:t>
            </a:r>
            <a:r>
              <a:rPr lang="ru-RU" dirty="0"/>
              <a:t> об основной продукции на сегодняшний день и </a:t>
            </a:r>
            <a:r>
              <a:rPr lang="ru-RU" dirty="0" smtClean="0"/>
              <a:t>некоторых направлениях развития:</a:t>
            </a:r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72892" y="193574"/>
            <a:ext cx="9867088" cy="469900"/>
          </a:xfrm>
        </p:spPr>
        <p:txBody>
          <a:bodyPr/>
          <a:lstStyle/>
          <a:p>
            <a:r>
              <a:rPr lang="ru-RU" sz="2400" spc="133" dirty="0" smtClean="0"/>
              <a:t>Беспилотное воздушное судно «ОРИОН»</a:t>
            </a:r>
            <a:endParaRPr lang="ru-RU" sz="2400" spc="133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294E8A">
                  <a:tint val="7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" y="449712"/>
            <a:ext cx="9720937" cy="612169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13138"/>
              </p:ext>
            </p:extLst>
          </p:nvPr>
        </p:nvGraphicFramePr>
        <p:xfrm>
          <a:off x="2705787" y="4557497"/>
          <a:ext cx="4452597" cy="15619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3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300" dirty="0" smtClean="0">
                          <a:ln>
                            <a:noFill/>
                          </a:ln>
                        </a:rPr>
                        <a:t>Характеристика</a:t>
                      </a:r>
                      <a:endParaRPr lang="ru-RU" sz="1200" b="1" spc="3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0260" marR="40260" marT="20130" marB="2013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300" dirty="0" smtClean="0">
                          <a:ln>
                            <a:noFill/>
                          </a:ln>
                        </a:rPr>
                        <a:t>Значение</a:t>
                      </a:r>
                      <a:endParaRPr lang="ru-RU" sz="1200" b="1" spc="3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0260" marR="40260" marT="20130" marB="201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Крейсерская </a:t>
                      </a:r>
                      <a:r>
                        <a:rPr lang="ru-RU" sz="1200" kern="1200" dirty="0" smtClean="0"/>
                        <a:t>скорость полета, км/ч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40260" marR="40260" marT="20130" marB="201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Максимальная высота полета,</a:t>
                      </a:r>
                      <a:r>
                        <a:rPr lang="ru-RU" sz="1200" kern="1200" baseline="0" dirty="0" smtClean="0"/>
                        <a:t> м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7500</a:t>
                      </a:r>
                      <a:endParaRPr lang="ru-RU" sz="1200" dirty="0"/>
                    </a:p>
                  </a:txBody>
                  <a:tcPr marL="40260" marR="40260" marT="20130" marB="201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Максимальная масса полезной нагрузки, кг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200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Максимальная </a:t>
                      </a:r>
                      <a:r>
                        <a:rPr lang="ru-RU" sz="1200" kern="1200" dirty="0" smtClean="0"/>
                        <a:t>продолжительность полета</a:t>
                      </a:r>
                      <a:r>
                        <a:rPr lang="ru-RU" sz="1200" kern="1200" dirty="0" smtClean="0"/>
                        <a:t>, </a:t>
                      </a:r>
                      <a:r>
                        <a:rPr lang="ru-RU" sz="1200" kern="1200" dirty="0" smtClean="0"/>
                        <a:t>ч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30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0260" marR="40260" marT="20130" marB="201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260" marR="40260" marT="20130" marB="2013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dirty="0"/>
                    </a:p>
                  </a:txBody>
                  <a:tcPr marL="40260" marR="40260" marT="20130" marB="201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60428"/>
              </p:ext>
            </p:extLst>
          </p:nvPr>
        </p:nvGraphicFramePr>
        <p:xfrm>
          <a:off x="7321116" y="4557497"/>
          <a:ext cx="4452597" cy="9289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5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300" dirty="0" smtClean="0">
                          <a:ln>
                            <a:noFill/>
                          </a:ln>
                        </a:rPr>
                        <a:t>Характеристика</a:t>
                      </a:r>
                      <a:endParaRPr lang="ru-RU" sz="1200" b="1" spc="3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2492" marR="42492" marT="21246" marB="2124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300" dirty="0" smtClean="0">
                          <a:ln>
                            <a:noFill/>
                          </a:ln>
                        </a:rPr>
                        <a:t>Значение</a:t>
                      </a:r>
                      <a:endParaRPr lang="ru-RU" sz="1200" b="1" spc="3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2492" marR="42492" marT="21246" marB="212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Максимальная взлетная масса, кг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492" marR="42492" marT="21246" marB="2124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1150</a:t>
                      </a:r>
                      <a:endParaRPr lang="ru-RU" sz="1200" dirty="0"/>
                    </a:p>
                  </a:txBody>
                  <a:tcPr marL="42492" marR="42492" marT="21246" marB="212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2851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492" marR="42492" marT="21246" marB="2124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dirty="0"/>
                    </a:p>
                  </a:txBody>
                  <a:tcPr marL="42492" marR="42492" marT="21246" marB="212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492" marR="42492" marT="21246" marB="2124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492" marR="42492" marT="21246" marB="212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48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/>
          </p:cNvSpPr>
          <p:nvPr/>
        </p:nvSpPr>
        <p:spPr>
          <a:xfrm>
            <a:off x="11474356" y="62342"/>
            <a:ext cx="598715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294E8A">
                  <a:tint val="75000"/>
                </a:srgbClr>
              </a:solidFill>
            </a:endParaRPr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11474356" y="62342"/>
            <a:ext cx="598715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/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 defTabSz="1219140"/>
              <a:t>12</a:t>
            </a:fld>
            <a:endParaRPr lang="en-US" dirty="0">
              <a:solidFill>
                <a:srgbClr val="294E8A">
                  <a:tint val="75000"/>
                </a:srgb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1595" y="180081"/>
            <a:ext cx="6107844" cy="496888"/>
          </a:xfrm>
        </p:spPr>
        <p:txBody>
          <a:bodyPr wrap="none" lIns="0" tIns="0" rIns="0" bIns="0" anchor="t" anchorCtr="0">
            <a:noAutofit/>
          </a:bodyPr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defTabSz="1219170" fontAlgn="base">
              <a:spcAft>
                <a:spcPct val="0"/>
              </a:spcAft>
            </a:pPr>
            <a:r>
              <a:rPr lang="ru-RU" sz="2400" dirty="0">
                <a:solidFill>
                  <a:srgbClr val="434343"/>
                </a:solidFill>
              </a:rPr>
              <a:t>Проектная и производственная кооперация (более 100 предприятий</a:t>
            </a:r>
            <a:r>
              <a:rPr lang="ru-RU" sz="2400" dirty="0" smtClean="0">
                <a:solidFill>
                  <a:srgbClr val="434343"/>
                </a:solidFill>
              </a:rPr>
              <a:t>)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82" y="676969"/>
            <a:ext cx="9218598" cy="55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9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294E8A">
                  <a:tint val="75000"/>
                </a:srgbClr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35068" y="589901"/>
            <a:ext cx="5883036" cy="2448421"/>
          </a:xfrm>
          <a:prstGeom prst="rect">
            <a:avLst/>
          </a:prstGeom>
        </p:spPr>
        <p:txBody>
          <a:bodyPr/>
          <a:lstStyle>
            <a:lvl1pPr marL="237061" indent="-237061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Созданы:</a:t>
            </a:r>
          </a:p>
          <a:p>
            <a:r>
              <a:rPr lang="ru-RU" sz="1600" dirty="0" smtClean="0"/>
              <a:t>Сквозные технологии проектирования и конструирования крупноразмерных комплексов с БЛА</a:t>
            </a:r>
          </a:p>
          <a:p>
            <a:r>
              <a:rPr lang="ru-RU" sz="1600" dirty="0" smtClean="0"/>
              <a:t>Технология изготовления крупногабаритных авиационных конструкций из ПКМ</a:t>
            </a:r>
          </a:p>
          <a:p>
            <a:r>
              <a:rPr lang="ru-RU" sz="1600" dirty="0" smtClean="0"/>
              <a:t>Технология комплексирования бортового и наземного оборудования</a:t>
            </a:r>
          </a:p>
          <a:p>
            <a:r>
              <a:rPr lang="ru-RU" sz="1600" dirty="0" smtClean="0"/>
              <a:t>Собственное опытное производство</a:t>
            </a:r>
          </a:p>
          <a:p>
            <a:r>
              <a:rPr lang="ru-RU" sz="1600" dirty="0" smtClean="0"/>
              <a:t>Летно-испытательный комплекс</a:t>
            </a:r>
          </a:p>
          <a:p>
            <a:r>
              <a:rPr lang="ru-RU" sz="1600" dirty="0" smtClean="0"/>
              <a:t>В 2022 году запуск </a:t>
            </a:r>
            <a:r>
              <a:rPr lang="ru-RU" sz="1600" dirty="0"/>
              <a:t>с</a:t>
            </a:r>
            <a:r>
              <a:rPr lang="ru-RU" sz="1600" dirty="0" smtClean="0"/>
              <a:t>ерийного производства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20" y="873635"/>
            <a:ext cx="4016454" cy="5350361"/>
          </a:xfrm>
          <a:prstGeom prst="rect">
            <a:avLst/>
          </a:prstGeom>
        </p:spPr>
      </p:pic>
      <p:sp>
        <p:nvSpPr>
          <p:cNvPr id="10" name="Текст 1"/>
          <p:cNvSpPr>
            <a:spLocks noGrp="1"/>
          </p:cNvSpPr>
          <p:nvPr>
            <p:ph type="body" sz="quarter" idx="10"/>
          </p:nvPr>
        </p:nvSpPr>
        <p:spPr>
          <a:xfrm>
            <a:off x="181593" y="120001"/>
            <a:ext cx="9207500" cy="469900"/>
          </a:xfrm>
        </p:spPr>
        <p:txBody>
          <a:bodyPr/>
          <a:lstStyle/>
          <a:p>
            <a:r>
              <a:rPr lang="ru-RU" sz="2667" dirty="0" smtClean="0"/>
              <a:t>Испытания и производство</a:t>
            </a:r>
            <a:endParaRPr lang="ru-RU" sz="2667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3386176"/>
            <a:ext cx="5495925" cy="30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64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c06.deviantart.net/fs45/i/2009/122/8/b/blue_sky_by_Myrzik13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3" y="-26480"/>
            <a:ext cx="12205033" cy="59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Движение к рынку коммерческих </a:t>
            </a:r>
            <a:r>
              <a:rPr lang="ru-RU" dirty="0" smtClean="0"/>
              <a:t>БАС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3254195"/>
            <a:ext cx="2472169" cy="131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7" r="6269" b="22858"/>
          <a:stretch/>
        </p:blipFill>
        <p:spPr>
          <a:xfrm>
            <a:off x="385033" y="4768749"/>
            <a:ext cx="1428463" cy="636627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7288696" y="5950423"/>
            <a:ext cx="3811483" cy="47870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1600" b="1" dirty="0">
                <a:solidFill>
                  <a:srgbClr val="C00000"/>
                </a:solidFill>
              </a:rPr>
              <a:t>Применения в сфере </a:t>
            </a:r>
            <a:r>
              <a:rPr lang="ru-RU" sz="1600" b="1" dirty="0" smtClean="0">
                <a:solidFill>
                  <a:srgbClr val="C00000"/>
                </a:solidFill>
              </a:rPr>
              <a:t>гражданской авиации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260297" y="5955443"/>
            <a:ext cx="4523147" cy="47870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1600" b="1" dirty="0">
                <a:solidFill>
                  <a:srgbClr val="C00000"/>
                </a:solidFill>
              </a:rPr>
              <a:t>Отработка технологий</a:t>
            </a:r>
          </a:p>
          <a:p>
            <a:pPr lvl="1"/>
            <a:r>
              <a:rPr lang="ru-RU" sz="1600" b="1" dirty="0">
                <a:solidFill>
                  <a:srgbClr val="C00000"/>
                </a:solidFill>
              </a:rPr>
              <a:t>Развитие рынка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634" y="5967515"/>
            <a:ext cx="3778100" cy="47870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Экспериментальные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проекты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7059" y="2448595"/>
            <a:ext cx="3025576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/>
              <a:t>Снятие технологических барьеров: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АЗН-В, </a:t>
            </a:r>
            <a:r>
              <a:rPr lang="en-US" sz="1867" dirty="0"/>
              <a:t>TCAS, C2, UTM</a:t>
            </a:r>
            <a:endParaRPr lang="ru-RU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Апробация технологий интеграции в ОВП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Сертификация</a:t>
            </a: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Пилотные зоны применения</a:t>
            </a:r>
          </a:p>
          <a:p>
            <a:r>
              <a:rPr lang="ru-RU" sz="1867" b="1" dirty="0"/>
              <a:t>Образование коммерческих операторов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Опытная эксплуатация</a:t>
            </a:r>
            <a:endParaRPr lang="ru-RU" sz="1867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937" b="91216" l="11831" r="94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644" t="17521" r="10185" b="17486"/>
          <a:stretch/>
        </p:blipFill>
        <p:spPr>
          <a:xfrm flipH="1">
            <a:off x="7919561" y="1134198"/>
            <a:ext cx="1905275" cy="101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6344" y="2327407"/>
            <a:ext cx="1863835" cy="10437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593" y="1083860"/>
            <a:ext cx="3538540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/>
              <a:t>Полеты в сегрегированном ВП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Аэросъемка в интересах ТЭК, </a:t>
            </a:r>
            <a:br>
              <a:rPr lang="ru-RU" sz="1867" dirty="0"/>
            </a:br>
            <a:r>
              <a:rPr lang="ru-RU" sz="1867" dirty="0"/>
              <a:t>с/х предприятий, строительства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Доставка экстренных грузов и мед. препаратов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1668" y="3527662"/>
            <a:ext cx="3209949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/>
              <a:t>Коммерческие применения БАС в ОВП: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Воздушные перевозки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Авиахимические работы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867" dirty="0"/>
              <a:t>ДЗЗ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7059" y="1433250"/>
            <a:ext cx="3202709" cy="8941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flipH="1">
            <a:off x="9824836" y="1149533"/>
            <a:ext cx="1701259" cy="66854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4482113" y="869212"/>
            <a:ext cx="2675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Беспилотная авиационная система гражданской авиации</a:t>
            </a:r>
          </a:p>
        </p:txBody>
      </p:sp>
    </p:spTree>
    <p:extLst>
      <p:ext uri="{BB962C8B-B14F-4D97-AF65-F5344CB8AC3E}">
        <p14:creationId xmlns:p14="http://schemas.microsoft.com/office/powerpoint/2010/main" val="84196408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250658" y="6562725"/>
            <a:ext cx="747211" cy="615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АО «КРОНШТАДТ»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Реальная электромагнитная обстановка (ЭМО) в районах использования </a:t>
            </a:r>
            <a:r>
              <a:rPr lang="ru-RU" dirty="0" smtClean="0"/>
              <a:t>и </a:t>
            </a:r>
            <a:r>
              <a:rPr lang="ru-RU" dirty="0" smtClean="0"/>
              <a:t>испытания </a:t>
            </a:r>
            <a:r>
              <a:rPr lang="ru-RU" dirty="0" smtClean="0"/>
              <a:t>БпЛА </a:t>
            </a:r>
            <a:r>
              <a:rPr lang="ru-RU" dirty="0"/>
              <a:t>характеризуется следующими факторами: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насыщенностью излучающих РЭС;</a:t>
            </a:r>
          </a:p>
          <a:p>
            <a:pPr marL="0" indent="0">
              <a:buNone/>
            </a:pPr>
            <a:r>
              <a:rPr lang="ru-RU" dirty="0"/>
              <a:t>- быстрым изменением ЭМО;</a:t>
            </a:r>
          </a:p>
          <a:p>
            <a:pPr marL="0" indent="0">
              <a:buNone/>
            </a:pPr>
            <a:r>
              <a:rPr lang="ru-RU" dirty="0"/>
              <a:t>- наличием большого количества средств РЭБ;</a:t>
            </a:r>
          </a:p>
          <a:p>
            <a:pPr marL="0" indent="0">
              <a:buNone/>
            </a:pPr>
            <a:r>
              <a:rPr lang="ru-RU" dirty="0"/>
              <a:t>- невозможностью Оператора БпЛА влиять на ЭМО (временное, частотное регламентирования с соседними РЭС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иллюстрации рассмотрим следующие слайды: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41537" y="639193"/>
            <a:ext cx="8078680" cy="426127"/>
          </a:xfrm>
        </p:spPr>
        <p:txBody>
          <a:bodyPr/>
          <a:lstStyle/>
          <a:p>
            <a:r>
              <a:rPr lang="ru-RU" sz="1800" dirty="0" smtClean="0"/>
              <a:t>Таблица рабочих частот БпЛА иностранного производства 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E9405B8-4521-4768-926D-5AD4EBF8795D}" type="slidenum">
              <a:rPr lang="en-US" smtClean="0">
                <a:solidFill>
                  <a:srgbClr val="294E8A">
                    <a:tint val="75000"/>
                  </a:srgb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294E8A">
                  <a:tint val="75000"/>
                </a:srgb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65" y="1182638"/>
            <a:ext cx="5117274" cy="4647690"/>
          </a:xfrm>
        </p:spPr>
      </p:pic>
    </p:spTree>
    <p:extLst>
      <p:ext uri="{BB962C8B-B14F-4D97-AF65-F5344CB8AC3E}">
        <p14:creationId xmlns:p14="http://schemas.microsoft.com/office/powerpoint/2010/main" val="379190084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83878" y="533550"/>
            <a:ext cx="6938124" cy="515321"/>
          </a:xfrm>
        </p:spPr>
        <p:txBody>
          <a:bodyPr/>
          <a:lstStyle/>
          <a:p>
            <a:r>
              <a:rPr lang="ru-RU" dirty="0" smtClean="0"/>
              <a:t>Мобильная система РЭБ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8" y="1342837"/>
            <a:ext cx="2203469" cy="4896597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52" y="1342837"/>
            <a:ext cx="2203841" cy="4897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76" y="1342836"/>
            <a:ext cx="2203469" cy="4896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28" y="1342837"/>
            <a:ext cx="2205990" cy="49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03412" y="1289462"/>
            <a:ext cx="11142230" cy="4663103"/>
          </a:xfrm>
        </p:spPr>
        <p:txBody>
          <a:bodyPr/>
          <a:lstStyle/>
          <a:p>
            <a:r>
              <a:rPr lang="ru-RU" dirty="0"/>
              <a:t>Приведенные примеры показывают, что разработчики БпЛА при определении рабочих частот радиопередатчиков отходят от рекомендаций МЭК/ГКРЧ.</a:t>
            </a:r>
          </a:p>
          <a:p>
            <a:r>
              <a:rPr lang="ru-RU" dirty="0" smtClean="0"/>
              <a:t>Массовые системы </a:t>
            </a:r>
            <a:r>
              <a:rPr lang="ru-RU" dirty="0"/>
              <a:t>РЭБ следуя за тенденцией развития </a:t>
            </a:r>
            <a:r>
              <a:rPr lang="ru-RU" dirty="0" smtClean="0"/>
              <a:t>БпЛА,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способны </a:t>
            </a:r>
            <a:r>
              <a:rPr lang="ru-RU" dirty="0"/>
              <a:t>полностью закрыть частотный диапазон от </a:t>
            </a:r>
            <a:r>
              <a:rPr lang="ru-RU" dirty="0" smtClean="0"/>
              <a:t>330…6100 </a:t>
            </a:r>
            <a:r>
              <a:rPr lang="ru-RU" dirty="0"/>
              <a:t>МГЦ и выше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первую очередь это относится к частотам спутниковых навигационных систем и частотам управления и передачи данных (800, 2500, 5700 МГц)</a:t>
            </a:r>
            <a:endParaRPr lang="ru-RU" dirty="0"/>
          </a:p>
          <a:p>
            <a:r>
              <a:rPr lang="ru-RU" dirty="0"/>
              <a:t>Практика показывает, что столкнуться с помехами систем РЭБ можно </a:t>
            </a:r>
            <a:r>
              <a:rPr lang="ru-RU" dirty="0" smtClean="0"/>
              <a:t>в </a:t>
            </a:r>
            <a:r>
              <a:rPr lang="ru-RU" dirty="0"/>
              <a:t>обычных полигонных испытаниях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Контроль ЭМО становится обязательным при проведении испытаний.</a:t>
            </a:r>
          </a:p>
          <a:p>
            <a:r>
              <a:rPr lang="ru-RU" dirty="0" smtClean="0"/>
              <a:t>Необходимо соблюдение дисциплины регистрации и использования систем РЭБ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Радиочастотное энергетическое оружие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5" y="1378697"/>
            <a:ext cx="2120265" cy="47117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2" y="1378697"/>
            <a:ext cx="2140374" cy="4756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42" y="1378697"/>
            <a:ext cx="2140375" cy="47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Радиочастотное энергетическое оружие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9" y="1306980"/>
            <a:ext cx="2235741" cy="496831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5" y="1317312"/>
            <a:ext cx="2231092" cy="49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8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Приведенные примеры показывают, что радиочастотное энергетическое оружие становится практической угрозой.</a:t>
            </a:r>
          </a:p>
          <a:p>
            <a:r>
              <a:rPr lang="ru-RU" dirty="0"/>
              <a:t>Для защиты от ЭМИ должны быть предусмотрены технические меры при разработке РЭС.</a:t>
            </a:r>
          </a:p>
          <a:p>
            <a:r>
              <a:rPr lang="ru-RU" dirty="0"/>
              <a:t>В настоящий момент требований нормативной базы в части защиты от ЭМИ достаточно для обеспечения РЭЗ разрабатываемых изделий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3422" y="556264"/>
            <a:ext cx="7188296" cy="733198"/>
          </a:xfrm>
        </p:spPr>
        <p:txBody>
          <a:bodyPr/>
          <a:lstStyle/>
          <a:p>
            <a:r>
              <a:rPr lang="ru-RU" dirty="0"/>
              <a:t>Нормируемые технические параметры, определяющие ЭМС РЭС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Для радиопередающих устройств:</a:t>
            </a:r>
          </a:p>
          <a:p>
            <a:pPr marL="0" indent="0">
              <a:buNone/>
            </a:pPr>
            <a:r>
              <a:rPr lang="ru-RU" dirty="0" smtClean="0"/>
              <a:t>- выходная мощность РПДУ;</a:t>
            </a:r>
          </a:p>
          <a:p>
            <a:pPr marL="0" indent="0">
              <a:buNone/>
            </a:pPr>
            <a:r>
              <a:rPr lang="ru-RU" dirty="0" smtClean="0"/>
              <a:t>- ширина необходимой полосы частот излучения РПДУ;</a:t>
            </a:r>
          </a:p>
          <a:p>
            <a:pPr marL="0" indent="0">
              <a:buNone/>
            </a:pPr>
            <a:r>
              <a:rPr lang="ru-RU" dirty="0" smtClean="0"/>
              <a:t>- допустимое отклонение несущей частоты РПДУ от номинального значения;</a:t>
            </a:r>
          </a:p>
          <a:p>
            <a:pPr marL="0" indent="0">
              <a:buNone/>
            </a:pPr>
            <a:r>
              <a:rPr lang="ru-RU" dirty="0" smtClean="0"/>
              <a:t>-уровень внеполосных излучений РПДУ;</a:t>
            </a:r>
          </a:p>
          <a:p>
            <a:pPr marL="0" indent="0">
              <a:buNone/>
            </a:pPr>
            <a:r>
              <a:rPr lang="ru-RU" dirty="0" smtClean="0"/>
              <a:t>- уровень побочных излучений РПДУ</a:t>
            </a:r>
          </a:p>
          <a:p>
            <a:r>
              <a:rPr lang="ru-RU" dirty="0" smtClean="0"/>
              <a:t>Для радиоприемных устройств:</a:t>
            </a:r>
          </a:p>
          <a:p>
            <a:pPr marL="0" indent="0">
              <a:buNone/>
            </a:pPr>
            <a:r>
              <a:rPr lang="ru-RU" dirty="0" smtClean="0"/>
              <a:t>- чувствительность РПУ;</a:t>
            </a:r>
          </a:p>
          <a:p>
            <a:pPr marL="0" indent="0">
              <a:buNone/>
            </a:pPr>
            <a:r>
              <a:rPr lang="ru-RU" dirty="0" smtClean="0"/>
              <a:t>- избирательность РПУ по соседнему, побочным и внеполосным каналам приема;</a:t>
            </a:r>
          </a:p>
          <a:p>
            <a:pPr marL="0" indent="0">
              <a:buNone/>
            </a:pPr>
            <a:r>
              <a:rPr lang="ru-RU" dirty="0" smtClean="0"/>
              <a:t>- уровень излучения гетеродинов РПУ.</a:t>
            </a:r>
          </a:p>
          <a:p>
            <a:r>
              <a:rPr lang="ru-RU" dirty="0" smtClean="0"/>
              <a:t>Параметры и характеристики АФУ, влияющие на ЭМС:</a:t>
            </a:r>
          </a:p>
          <a:p>
            <a:pPr marL="0" indent="0">
              <a:buNone/>
            </a:pPr>
            <a:r>
              <a:rPr lang="ru-RU" dirty="0" smtClean="0"/>
              <a:t>- ДНА;</a:t>
            </a:r>
          </a:p>
          <a:p>
            <a:pPr marL="0" indent="0">
              <a:buNone/>
            </a:pPr>
            <a:r>
              <a:rPr lang="ru-RU" dirty="0" smtClean="0"/>
              <a:t>- коэффициент усиления антенн по главному и боковым лепесткам;</a:t>
            </a:r>
          </a:p>
          <a:p>
            <a:pPr marL="0" indent="0">
              <a:buNone/>
            </a:pPr>
            <a:r>
              <a:rPr lang="ru-RU" dirty="0" smtClean="0"/>
              <a:t>- ширина ДНА</a:t>
            </a:r>
          </a:p>
          <a:p>
            <a:r>
              <a:rPr lang="ru-RU" dirty="0" smtClean="0"/>
              <a:t>Временной режим работы РЭС на излучение и прием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9385E-FF83-43D4-B7E4-48AB371190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8599"/>
      </p:ext>
    </p:extLst>
  </p:cSld>
  <p:clrMapOvr>
    <a:masterClrMapping/>
  </p:clrMapOvr>
</p:sld>
</file>

<file path=ppt/theme/theme1.xml><?xml version="1.0" encoding="utf-8"?>
<a:theme xmlns:a="http://schemas.openxmlformats.org/drawingml/2006/main" name="TransasPresent">
  <a:themeElements>
    <a:clrScheme name="Transas-PPT">
      <a:dk1>
        <a:srgbClr val="C00000"/>
      </a:dk1>
      <a:lt1>
        <a:srgbClr val="FFFFFF"/>
      </a:lt1>
      <a:dk2>
        <a:srgbClr val="002060"/>
      </a:dk2>
      <a:lt2>
        <a:srgbClr val="000066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ansasPresent">
  <a:themeElements>
    <a:clrScheme name="Transas">
      <a:dk1>
        <a:srgbClr val="294E8A"/>
      </a:dk1>
      <a:lt1>
        <a:sysClr val="window" lastClr="FFFFFF"/>
      </a:lt1>
      <a:dk2>
        <a:srgbClr val="294E8A"/>
      </a:dk2>
      <a:lt2>
        <a:srgbClr val="FFFFFF"/>
      </a:lt2>
      <a:accent1>
        <a:srgbClr val="294E8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C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TransasPresent">
  <a:themeElements>
    <a:clrScheme name="Transas">
      <a:dk1>
        <a:srgbClr val="294E8A"/>
      </a:dk1>
      <a:lt1>
        <a:sysClr val="window" lastClr="FFFFFF"/>
      </a:lt1>
      <a:dk2>
        <a:srgbClr val="294E8A"/>
      </a:dk2>
      <a:lt2>
        <a:srgbClr val="FFFFFF"/>
      </a:lt2>
      <a:accent1>
        <a:srgbClr val="294E8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C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TransasPresent">
  <a:themeElements>
    <a:clrScheme name="Transas">
      <a:dk1>
        <a:srgbClr val="294E8A"/>
      </a:dk1>
      <a:lt1>
        <a:sysClr val="window" lastClr="FFFFFF"/>
      </a:lt1>
      <a:dk2>
        <a:srgbClr val="294E8A"/>
      </a:dk2>
      <a:lt2>
        <a:srgbClr val="FFFFFF"/>
      </a:lt2>
      <a:accent1>
        <a:srgbClr val="294E8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C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C7520988DD634AA1A000D8EAA62F89" ma:contentTypeVersion="0" ma:contentTypeDescription="Создание документа." ma:contentTypeScope="" ma:versionID="11a9f0e8c66261bf2810a7e6ffc488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5F1F5D-2E86-4670-8F55-DB6C93B75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17384F-C98F-48CE-91BA-B23E619EBE18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BDFEDFF-5071-407A-813C-D51017A916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TransasPresent</Template>
  <TotalTime>17073</TotalTime>
  <Words>565</Words>
  <Application>Microsoft Office PowerPoint</Application>
  <PresentationFormat>Широкоэкранный</PresentationFormat>
  <Paragraphs>105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Segoe UI</vt:lpstr>
      <vt:lpstr>Times New Roman</vt:lpstr>
      <vt:lpstr>Wingdings</vt:lpstr>
      <vt:lpstr>TransasPresent</vt:lpstr>
      <vt:lpstr>2_TransasPresent</vt:lpstr>
      <vt:lpstr>4_TransasPresent</vt:lpstr>
      <vt:lpstr>5_TransasPresent</vt:lpstr>
      <vt:lpstr>Обеспечение требований радиоэлектронной  защиты в условиях воздействия реальных помех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Alex.Dmitriev@transas.com</dc:creator>
  <cp:lastModifiedBy>Liutaev, Sergei</cp:lastModifiedBy>
  <cp:revision>1238</cp:revision>
  <cp:lastPrinted>2024-05-24T07:15:38Z</cp:lastPrinted>
  <dcterms:created xsi:type="dcterms:W3CDTF">2011-11-25T10:22:43Z</dcterms:created>
  <dcterms:modified xsi:type="dcterms:W3CDTF">2024-05-24T07:27:01Z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0x010100A7C7520988DD634AA1A000D8EAA62F89</vt:lpwstr>
  </property>
</Properties>
</file>