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0" r:id="rId4"/>
    <p:sldId id="262" r:id="rId5"/>
    <p:sldId id="263" r:id="rId6"/>
    <p:sldId id="261" r:id="rId7"/>
    <p:sldId id="258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94638" autoAdjust="0"/>
  </p:normalViewPr>
  <p:slideViewPr>
    <p:cSldViewPr showGuides="1">
      <p:cViewPr varScale="1">
        <p:scale>
          <a:sx n="85" d="100"/>
          <a:sy n="85" d="100"/>
        </p:scale>
        <p:origin x="15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DF570-B3CD-4E8B-B64B-9C8E3279E725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E7771-3D53-47CC-AC25-5FADE6BC6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771-3D53-47CC-AC25-5FADE6BC669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0C66-F07B-473F-94A1-0B834F192C59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E413-527D-4848-B162-3441B002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0C66-F07B-473F-94A1-0B834F192C59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E413-527D-4848-B162-3441B002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0C66-F07B-473F-94A1-0B834F192C59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E413-527D-4848-B162-3441B002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0C66-F07B-473F-94A1-0B834F192C59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E413-527D-4848-B162-3441B002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0C66-F07B-473F-94A1-0B834F192C59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E413-527D-4848-B162-3441B002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0C66-F07B-473F-94A1-0B834F192C59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E413-527D-4848-B162-3441B002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0C66-F07B-473F-94A1-0B834F192C59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E413-527D-4848-B162-3441B002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0C66-F07B-473F-94A1-0B834F192C59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E413-527D-4848-B162-3441B002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0C66-F07B-473F-94A1-0B834F192C59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E413-527D-4848-B162-3441B002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0C66-F07B-473F-94A1-0B834F192C59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E413-527D-4848-B162-3441B002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0C66-F07B-473F-94A1-0B834F192C59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E413-527D-4848-B162-3441B002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00C66-F07B-473F-94A1-0B834F192C59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E413-527D-4848-B162-3441B002B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60648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/>
              <a:t>Испытания аппаратуры на воздействие электромагнитных полей по ГОСТ РВ 20.39.308-98</a:t>
            </a:r>
            <a:endParaRPr lang="ru-RU" sz="2800" b="1" cap="al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8136" y="2420888"/>
            <a:ext cx="648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cap="al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ОСОБЕННОСТИ  проведения испытаний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1960" y="6027003"/>
            <a:ext cx="4932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/>
              <a:t>Бондарь Ю.И.</a:t>
            </a:r>
          </a:p>
          <a:p>
            <a:pPr algn="r"/>
            <a:r>
              <a:rPr lang="ru-RU" sz="2400" dirty="0"/>
              <a:t>Инженер-испытатель ИЛ ЭМС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620688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cap="al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Испытания по ГОСТ РВ 20.39.308-98</a:t>
            </a:r>
          </a:p>
        </p:txBody>
      </p:sp>
      <p:pic>
        <p:nvPicPr>
          <p:cNvPr id="6148" name="Picture 4" descr="Минимальное безопасное расстояние от ЛЭП до жилого дома составляет не менее  150 см до балконов и оконных проемов, а также превышает 100 см до сплошных  стен здания. Дистанция измеряется в горизонтальной плоск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752528" cy="3240360"/>
          </a:xfrm>
          <a:prstGeom prst="rect">
            <a:avLst/>
          </a:prstGeom>
          <a:noFill/>
        </p:spPr>
      </p:pic>
      <p:pic>
        <p:nvPicPr>
          <p:cNvPr id="6146" name="Picture 2" descr="http://www.rzd-expo.ru/images/innovation_infrastruktura/ks-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572000" cy="32403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2492896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Электрическое поле - до 30 кВ/м </a:t>
            </a:r>
          </a:p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Магнитное поле - до 3 кА/м</a:t>
            </a:r>
          </a:p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Продолжительность воздействия 100 мс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916832"/>
            <a:ext cx="8676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Требования стойкости к воздействию ЭМП ВЛЭП и КСЖД: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cap="al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испытаний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20888"/>
            <a:ext cx="2808000" cy="242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20888"/>
            <a:ext cx="2742492" cy="24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1988840"/>
            <a:ext cx="3923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Индукционная катушка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8024" y="1988840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Катушки Гельмгольца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8312" y="1340768"/>
            <a:ext cx="392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Воздействие магнитным полем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89" y="631444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cap="al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испытаний</a:t>
            </a:r>
          </a:p>
        </p:txBody>
      </p:sp>
      <p:pic>
        <p:nvPicPr>
          <p:cNvPr id="4100" name="Picture 4" descr="параметры плоского конденсатора"/>
          <p:cNvPicPr>
            <a:picLocks noChangeAspect="1" noChangeArrowheads="1"/>
          </p:cNvPicPr>
          <p:nvPr/>
        </p:nvPicPr>
        <p:blipFill>
          <a:blip r:embed="rId2" cstate="print"/>
          <a:srcRect l="1311" t="13152" r="3490" b="10127"/>
          <a:stretch>
            <a:fillRect/>
          </a:stretch>
        </p:blipFill>
        <p:spPr bwMode="auto">
          <a:xfrm>
            <a:off x="877769" y="1945209"/>
            <a:ext cx="4092112" cy="21062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flipH="1">
            <a:off x="755576" y="4048078"/>
            <a:ext cx="42734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Прототип экспериментального стенда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08909" y="1945209"/>
            <a:ext cx="22317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Плоский конденсатор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107504" y="4725144"/>
            <a:ext cx="4680520" cy="1944216"/>
            <a:chOff x="179512" y="3645024"/>
            <a:chExt cx="5004048" cy="2929199"/>
          </a:xfrm>
        </p:grpSpPr>
        <p:pic>
          <p:nvPicPr>
            <p:cNvPr id="4098" name="Picture 2" descr="https://avalontest.com/images/thumbs/0001986_teseq-sl-150-strip-line.jpeg"/>
            <p:cNvPicPr>
              <a:picLocks noChangeAspect="1" noChangeArrowheads="1"/>
            </p:cNvPicPr>
            <p:nvPr/>
          </p:nvPicPr>
          <p:blipFill>
            <a:blip r:embed="rId3" cstate="print"/>
            <a:srcRect l="13725" t="1961" r="5882" b="3922"/>
            <a:stretch>
              <a:fillRect/>
            </a:stretch>
          </p:blipFill>
          <p:spPr bwMode="auto">
            <a:xfrm>
              <a:off x="179512" y="3645024"/>
              <a:ext cx="5004048" cy="2929199"/>
            </a:xfrm>
            <a:prstGeom prst="rect">
              <a:avLst/>
            </a:prstGeom>
            <a:noFill/>
          </p:spPr>
        </p:pic>
        <p:cxnSp>
          <p:nvCxnSpPr>
            <p:cNvPr id="8" name="Прямая со стрелкой 7"/>
            <p:cNvCxnSpPr/>
            <p:nvPr/>
          </p:nvCxnSpPr>
          <p:spPr>
            <a:xfrm flipH="1" flipV="1">
              <a:off x="2123728" y="5733256"/>
              <a:ext cx="576064" cy="64807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V="1">
              <a:off x="2699792" y="6021288"/>
              <a:ext cx="1512168" cy="3600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20795183">
              <a:off x="3612112" y="575244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80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79712" y="537321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80</a:t>
              </a: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 flipV="1">
              <a:off x="2699792" y="4221088"/>
              <a:ext cx="0" cy="21602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771800" y="414908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40</a:t>
              </a:r>
            </a:p>
          </p:txBody>
        </p:sp>
      </p:grpSp>
      <p:pic>
        <p:nvPicPr>
          <p:cNvPr id="14" name="Рисунок 13" descr="Поле плоского конденсатора. - ФИЗИК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960" y="2529367"/>
            <a:ext cx="3657600" cy="110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0223E1-36B1-88AA-2091-E9A0DC456D39}"/>
              </a:ext>
            </a:extLst>
          </p:cNvPr>
          <p:cNvSpPr txBox="1"/>
          <p:nvPr/>
        </p:nvSpPr>
        <p:spPr>
          <a:xfrm>
            <a:off x="2286000" y="113630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Воздействие электрическим полем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369540-66DC-C018-0F26-18C0DBDCA2AB}"/>
              </a:ext>
            </a:extLst>
          </p:cNvPr>
          <p:cNvSpPr txBox="1"/>
          <p:nvPr/>
        </p:nvSpPr>
        <p:spPr>
          <a:xfrm>
            <a:off x="6234179" y="5239567"/>
            <a:ext cx="1247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E=U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⁄D</a:t>
            </a:r>
            <a:endParaRPr lang="ru-RU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B78647-BFCF-3B09-D1BD-75E455CAEF40}"/>
              </a:ext>
            </a:extLst>
          </p:cNvPr>
          <p:cNvSpPr txBox="1"/>
          <p:nvPr/>
        </p:nvSpPr>
        <p:spPr>
          <a:xfrm>
            <a:off x="5652120" y="438663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Напряжённость поля в плоском конденсаторе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cap="al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Эксперимента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52340"/>
              </p:ext>
            </p:extLst>
          </p:nvPr>
        </p:nvGraphicFramePr>
        <p:xfrm>
          <a:off x="1919070" y="4109267"/>
          <a:ext cx="5166995" cy="2194945"/>
        </p:xfrm>
        <a:graphic>
          <a:graphicData uri="http://schemas.openxmlformats.org/drawingml/2006/table">
            <a:tbl>
              <a:tblPr/>
              <a:tblGrid>
                <a:gridCol w="1598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8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Плоский конденсатор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(80×80) см Д=40 см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Плоский конденсатор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(23×23) см Д=30 см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Напряжение источника питания, 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Е-поле, В/м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Напряжение источника питания, 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Е-поле, В/м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17600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19600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21050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23450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24500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140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27260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160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27880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160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31130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180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34600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34370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38980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41700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59632" y="2155704"/>
          <a:ext cx="6677546" cy="814706"/>
        </p:xfrm>
        <a:graphic>
          <a:graphicData uri="http://schemas.openxmlformats.org/drawingml/2006/table">
            <a:tbl>
              <a:tblPr/>
              <a:tblGrid>
                <a:gridCol w="405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4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Напряжение питания, 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Потребляемый ток, 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Потребляемая мощность, Вт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Выходное напряжение, 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Выходной рабочий ток, мА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Ток</a:t>
                      </a:r>
                      <a:r>
                        <a:rPr lang="ru-RU" sz="1100" baseline="0" dirty="0">
                          <a:latin typeface="Times New Roman"/>
                          <a:ea typeface="Calibri"/>
                          <a:cs typeface="Times New Roman"/>
                        </a:rPr>
                        <a:t> КЗ, мА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2,61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59633" y="2947792"/>
          <a:ext cx="6677545" cy="467937"/>
        </p:xfrm>
        <a:graphic>
          <a:graphicData uri="http://schemas.openxmlformats.org/drawingml/2006/table">
            <a:tbl>
              <a:tblPr/>
              <a:tblGrid>
                <a:gridCol w="405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0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230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2,39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285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10000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,20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5000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849413" y="1700808"/>
            <a:ext cx="3445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Характеристики трансформаторов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3593221"/>
            <a:ext cx="27414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экспериментов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:\Тестприбор\Буичкин\ko\IMG_20220524_1147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5076056" cy="376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Y:\Тестприбор\Буичкин\ko\хрома + поле.png"/>
          <p:cNvPicPr/>
          <p:nvPr/>
        </p:nvPicPr>
        <p:blipFill>
          <a:blip r:embed="rId3" cstate="print"/>
          <a:srcRect b="46667"/>
          <a:stretch>
            <a:fillRect/>
          </a:stretch>
        </p:blipFill>
        <p:spPr bwMode="auto">
          <a:xfrm>
            <a:off x="5076056" y="1196752"/>
            <a:ext cx="406794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620688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cap="al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Эксперимента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92081" y="4725144"/>
            <a:ext cx="3851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Результат калибровки электрического поля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2420888"/>
            <a:ext cx="2223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Стенд для испытаний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2877</TotalTime>
  <Words>222</Words>
  <Application>Microsoft Office PowerPoint</Application>
  <PresentationFormat>Экран (4:3)</PresentationFormat>
  <Paragraphs>91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designer</dc:creator>
  <cp:lastModifiedBy>Юрий Бондарь</cp:lastModifiedBy>
  <cp:revision>270</cp:revision>
  <dcterms:created xsi:type="dcterms:W3CDTF">2017-04-10T14:38:58Z</dcterms:created>
  <dcterms:modified xsi:type="dcterms:W3CDTF">2024-06-03T06:41:36Z</dcterms:modified>
</cp:coreProperties>
</file>