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6" r:id="rId2"/>
    <p:sldId id="257" r:id="rId3"/>
    <p:sldId id="275" r:id="rId4"/>
    <p:sldId id="276" r:id="rId5"/>
    <p:sldId id="286" r:id="rId6"/>
    <p:sldId id="287" r:id="rId7"/>
    <p:sldId id="288" r:id="rId8"/>
    <p:sldId id="278" r:id="rId9"/>
    <p:sldId id="279" r:id="rId10"/>
    <p:sldId id="289" r:id="rId11"/>
    <p:sldId id="290" r:id="rId12"/>
    <p:sldId id="280" r:id="rId13"/>
    <p:sldId id="291" r:id="rId14"/>
    <p:sldId id="292" r:id="rId15"/>
    <p:sldId id="258" r:id="rId16"/>
  </p:sldIdLst>
  <p:sldSz cx="9144000" cy="6858000" type="screen4x3"/>
  <p:notesSz cx="6669088" cy="9872663"/>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5217" autoAdjust="0"/>
  </p:normalViewPr>
  <p:slideViewPr>
    <p:cSldViewPr showGuides="1">
      <p:cViewPr varScale="1">
        <p:scale>
          <a:sx n="83" d="100"/>
          <a:sy n="83" d="100"/>
        </p:scale>
        <p:origin x="-150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889250" cy="493713"/>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778250" y="0"/>
            <a:ext cx="2889250" cy="493713"/>
          </a:xfrm>
          <a:prstGeom prst="rect">
            <a:avLst/>
          </a:prstGeom>
        </p:spPr>
        <p:txBody>
          <a:bodyPr vert="horz" lIns="91440" tIns="45720" rIns="91440" bIns="45720" rtlCol="0"/>
          <a:lstStyle>
            <a:lvl1pPr algn="r">
              <a:defRPr sz="1200"/>
            </a:lvl1pPr>
          </a:lstStyle>
          <a:p>
            <a:fld id="{C7168943-9077-4EF2-8FEA-73F9A9118536}" type="datetimeFigureOut">
              <a:rPr lang="ru-RU" smtClean="0"/>
              <a:t>08.05.2024</a:t>
            </a:fld>
            <a:endParaRPr lang="ru-RU"/>
          </a:p>
        </p:txBody>
      </p:sp>
      <p:sp>
        <p:nvSpPr>
          <p:cNvPr id="4" name="Нижний колонтитул 3"/>
          <p:cNvSpPr>
            <a:spLocks noGrp="1"/>
          </p:cNvSpPr>
          <p:nvPr>
            <p:ph type="ftr" sz="quarter" idx="2"/>
          </p:nvPr>
        </p:nvSpPr>
        <p:spPr>
          <a:xfrm>
            <a:off x="0" y="9377363"/>
            <a:ext cx="2889250" cy="493712"/>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778250" y="9377363"/>
            <a:ext cx="2889250" cy="493712"/>
          </a:xfrm>
          <a:prstGeom prst="rect">
            <a:avLst/>
          </a:prstGeom>
        </p:spPr>
        <p:txBody>
          <a:bodyPr vert="horz" lIns="91440" tIns="45720" rIns="91440" bIns="45720" rtlCol="0" anchor="b"/>
          <a:lstStyle>
            <a:lvl1pPr algn="r">
              <a:defRPr sz="1200"/>
            </a:lvl1pPr>
          </a:lstStyle>
          <a:p>
            <a:fld id="{BB6AAAED-7BAC-417C-984D-76DFBC81D232}" type="slidenum">
              <a:rPr lang="ru-RU" smtClean="0"/>
              <a:t>‹#›</a:t>
            </a:fld>
            <a:endParaRPr lang="ru-RU"/>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890665" cy="494107"/>
          </a:xfrm>
          <a:prstGeom prst="rect">
            <a:avLst/>
          </a:prstGeom>
        </p:spPr>
        <p:txBody>
          <a:bodyPr vert="horz" lIns="90425" tIns="45213" rIns="90425" bIns="45213" rtlCol="0"/>
          <a:lstStyle>
            <a:lvl1pPr algn="l">
              <a:defRPr sz="1200"/>
            </a:lvl1pPr>
          </a:lstStyle>
          <a:p>
            <a:endParaRPr lang="ru-RU"/>
          </a:p>
        </p:txBody>
      </p:sp>
      <p:sp>
        <p:nvSpPr>
          <p:cNvPr id="3" name="Дата 2"/>
          <p:cNvSpPr>
            <a:spLocks noGrp="1"/>
          </p:cNvSpPr>
          <p:nvPr>
            <p:ph type="dt" idx="1"/>
          </p:nvPr>
        </p:nvSpPr>
        <p:spPr>
          <a:xfrm>
            <a:off x="3776866" y="0"/>
            <a:ext cx="2890665" cy="494107"/>
          </a:xfrm>
          <a:prstGeom prst="rect">
            <a:avLst/>
          </a:prstGeom>
        </p:spPr>
        <p:txBody>
          <a:bodyPr vert="horz" lIns="90425" tIns="45213" rIns="90425" bIns="45213" rtlCol="0"/>
          <a:lstStyle>
            <a:lvl1pPr algn="r">
              <a:defRPr sz="1200"/>
            </a:lvl1pPr>
          </a:lstStyle>
          <a:p>
            <a:fld id="{DAA9A376-4680-4D31-B4D2-CE807E23D590}" type="datetimeFigureOut">
              <a:rPr lang="ru-RU" smtClean="0"/>
              <a:pPr/>
              <a:t>08.05.2024</a:t>
            </a:fld>
            <a:endParaRPr lang="ru-RU"/>
          </a:p>
        </p:txBody>
      </p:sp>
      <p:sp>
        <p:nvSpPr>
          <p:cNvPr id="4" name="Образ слайда 3"/>
          <p:cNvSpPr>
            <a:spLocks noGrp="1" noRot="1" noChangeAspect="1"/>
          </p:cNvSpPr>
          <p:nvPr>
            <p:ph type="sldImg" idx="2"/>
          </p:nvPr>
        </p:nvSpPr>
        <p:spPr>
          <a:xfrm>
            <a:off x="866775" y="739775"/>
            <a:ext cx="4935538" cy="3702050"/>
          </a:xfrm>
          <a:prstGeom prst="rect">
            <a:avLst/>
          </a:prstGeom>
          <a:noFill/>
          <a:ln w="12700">
            <a:solidFill>
              <a:prstClr val="black"/>
            </a:solidFill>
          </a:ln>
        </p:spPr>
        <p:txBody>
          <a:bodyPr vert="horz" lIns="90425" tIns="45213" rIns="90425" bIns="45213" rtlCol="0" anchor="ctr"/>
          <a:lstStyle/>
          <a:p>
            <a:endParaRPr lang="ru-RU"/>
          </a:p>
        </p:txBody>
      </p:sp>
      <p:sp>
        <p:nvSpPr>
          <p:cNvPr id="5" name="Заметки 4"/>
          <p:cNvSpPr>
            <a:spLocks noGrp="1"/>
          </p:cNvSpPr>
          <p:nvPr>
            <p:ph type="body" sz="quarter" idx="3"/>
          </p:nvPr>
        </p:nvSpPr>
        <p:spPr>
          <a:xfrm>
            <a:off x="666598" y="4690068"/>
            <a:ext cx="5335893" cy="4442225"/>
          </a:xfrm>
          <a:prstGeom prst="rect">
            <a:avLst/>
          </a:prstGeom>
        </p:spPr>
        <p:txBody>
          <a:bodyPr vert="horz" lIns="90425" tIns="45213" rIns="90425" bIns="45213"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376978"/>
            <a:ext cx="2890665" cy="494107"/>
          </a:xfrm>
          <a:prstGeom prst="rect">
            <a:avLst/>
          </a:prstGeom>
        </p:spPr>
        <p:txBody>
          <a:bodyPr vert="horz" lIns="90425" tIns="45213" rIns="90425" bIns="45213" rtlCol="0" anchor="b"/>
          <a:lstStyle>
            <a:lvl1pPr algn="l">
              <a:defRPr sz="1200"/>
            </a:lvl1pPr>
          </a:lstStyle>
          <a:p>
            <a:endParaRPr lang="ru-RU"/>
          </a:p>
        </p:txBody>
      </p:sp>
      <p:sp>
        <p:nvSpPr>
          <p:cNvPr id="7" name="Номер слайда 6"/>
          <p:cNvSpPr>
            <a:spLocks noGrp="1"/>
          </p:cNvSpPr>
          <p:nvPr>
            <p:ph type="sldNum" sz="quarter" idx="5"/>
          </p:nvPr>
        </p:nvSpPr>
        <p:spPr>
          <a:xfrm>
            <a:off x="3776866" y="9376978"/>
            <a:ext cx="2890665" cy="494107"/>
          </a:xfrm>
          <a:prstGeom prst="rect">
            <a:avLst/>
          </a:prstGeom>
        </p:spPr>
        <p:txBody>
          <a:bodyPr vert="horz" lIns="90425" tIns="45213" rIns="90425" bIns="45213" rtlCol="0" anchor="b"/>
          <a:lstStyle>
            <a:lvl1pPr algn="r">
              <a:defRPr sz="1200"/>
            </a:lvl1pPr>
          </a:lstStyle>
          <a:p>
            <a:fld id="{FFAF7666-DDE0-4354-8E6D-6722F9FE148F}"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FFAF7666-DDE0-4354-8E6D-6722F9FE148F}" type="slidenum">
              <a:rPr lang="ru-RU" smtClean="0"/>
              <a:pPr/>
              <a:t>2</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FFAF7666-DDE0-4354-8E6D-6722F9FE148F}" type="slidenum">
              <a:rPr lang="ru-RU" smtClean="0"/>
              <a:pPr/>
              <a:t>9</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AA00C66-F07B-473F-94A1-0B834F192C59}" type="datetimeFigureOut">
              <a:rPr lang="ru-RU" smtClean="0"/>
              <a:pPr/>
              <a:t>08.05.2024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987E413-527D-4848-B162-3441B002B531}"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AA00C66-F07B-473F-94A1-0B834F192C59}" type="datetimeFigureOut">
              <a:rPr lang="ru-RU" smtClean="0"/>
              <a:pPr/>
              <a:t>08.05.2024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987E413-527D-4848-B162-3441B002B531}"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AA00C66-F07B-473F-94A1-0B834F192C59}" type="datetimeFigureOut">
              <a:rPr lang="ru-RU" smtClean="0"/>
              <a:pPr/>
              <a:t>08.05.2024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987E413-527D-4848-B162-3441B002B531}"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AA00C66-F07B-473F-94A1-0B834F192C59}" type="datetimeFigureOut">
              <a:rPr lang="ru-RU" smtClean="0"/>
              <a:pPr/>
              <a:t>08.05.2024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987E413-527D-4848-B162-3441B002B531}"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AA00C66-F07B-473F-94A1-0B834F192C59}" type="datetimeFigureOut">
              <a:rPr lang="ru-RU" smtClean="0"/>
              <a:pPr/>
              <a:t>08.05.2024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987E413-527D-4848-B162-3441B002B531}"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AA00C66-F07B-473F-94A1-0B834F192C59}" type="datetimeFigureOut">
              <a:rPr lang="ru-RU" smtClean="0"/>
              <a:pPr/>
              <a:t>08.05.2024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987E413-527D-4848-B162-3441B002B531}"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AA00C66-F07B-473F-94A1-0B834F192C59}" type="datetimeFigureOut">
              <a:rPr lang="ru-RU" smtClean="0"/>
              <a:pPr/>
              <a:t>08.05.2024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F987E413-527D-4848-B162-3441B002B531}"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AA00C66-F07B-473F-94A1-0B834F192C59}" type="datetimeFigureOut">
              <a:rPr lang="ru-RU" smtClean="0"/>
              <a:pPr/>
              <a:t>08.05.2024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987E413-527D-4848-B162-3441B002B531}"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AA00C66-F07B-473F-94A1-0B834F192C59}" type="datetimeFigureOut">
              <a:rPr lang="ru-RU" smtClean="0"/>
              <a:pPr/>
              <a:t>08.05.2024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F987E413-527D-4848-B162-3441B002B531}"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AA00C66-F07B-473F-94A1-0B834F192C59}" type="datetimeFigureOut">
              <a:rPr lang="ru-RU" smtClean="0"/>
              <a:pPr/>
              <a:t>08.05.2024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987E413-527D-4848-B162-3441B002B531}"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AA00C66-F07B-473F-94A1-0B834F192C59}" type="datetimeFigureOut">
              <a:rPr lang="ru-RU" smtClean="0"/>
              <a:pPr/>
              <a:t>08.05.2024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987E413-527D-4848-B162-3441B002B531}"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1000" r="-1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A00C66-F07B-473F-94A1-0B834F192C59}" type="datetimeFigureOut">
              <a:rPr lang="ru-RU" smtClean="0"/>
              <a:pPr/>
              <a:t>08.05.2024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87E413-527D-4848-B162-3441B002B531}"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843808" y="1117193"/>
            <a:ext cx="6120680" cy="1015663"/>
          </a:xfrm>
          <a:prstGeom prst="rect">
            <a:avLst/>
          </a:prstGeom>
          <a:noFill/>
        </p:spPr>
        <p:txBody>
          <a:bodyPr wrap="square" rtlCol="0">
            <a:spAutoFit/>
          </a:bodyPr>
          <a:lstStyle/>
          <a:p>
            <a:pPr algn="ctr"/>
            <a:r>
              <a:rPr lang="ru-RU" sz="2000" b="1" dirty="0" smtClean="0">
                <a:latin typeface="Tahoma" pitchFamily="34" charset="0"/>
                <a:ea typeface="Tahoma" pitchFamily="34" charset="0"/>
                <a:cs typeface="Tahoma" pitchFamily="34" charset="0"/>
              </a:rPr>
              <a:t>Опыт проведения испытаний на ЭМС технических средств </a:t>
            </a:r>
            <a:endParaRPr lang="ru-RU" sz="2000" b="1" dirty="0" smtClean="0">
              <a:latin typeface="Tahoma" pitchFamily="34" charset="0"/>
              <a:ea typeface="Tahoma" pitchFamily="34" charset="0"/>
              <a:cs typeface="Tahoma" pitchFamily="34" charset="0"/>
            </a:endParaRPr>
          </a:p>
          <a:p>
            <a:pPr algn="ctr"/>
            <a:r>
              <a:rPr lang="ru-RU" sz="2000" b="1" dirty="0" smtClean="0">
                <a:latin typeface="Tahoma" pitchFamily="34" charset="0"/>
                <a:ea typeface="Tahoma" pitchFamily="34" charset="0"/>
                <a:cs typeface="Tahoma" pitchFamily="34" charset="0"/>
              </a:rPr>
              <a:t>военного </a:t>
            </a:r>
            <a:r>
              <a:rPr lang="ru-RU" sz="2000" b="1" dirty="0" smtClean="0">
                <a:latin typeface="Tahoma" pitchFamily="34" charset="0"/>
                <a:ea typeface="Tahoma" pitchFamily="34" charset="0"/>
                <a:cs typeface="Tahoma" pitchFamily="34" charset="0"/>
              </a:rPr>
              <a:t>назначения</a:t>
            </a:r>
            <a:endParaRPr lang="ru-RU" sz="2000" b="1" cap="all" dirty="0">
              <a:latin typeface="Tahoma" pitchFamily="34" charset="0"/>
              <a:ea typeface="Tahoma" pitchFamily="34" charset="0"/>
              <a:cs typeface="Tahoma" pitchFamily="34" charset="0"/>
            </a:endParaRPr>
          </a:p>
        </p:txBody>
      </p:sp>
      <p:sp>
        <p:nvSpPr>
          <p:cNvPr id="4" name="TextBox 3"/>
          <p:cNvSpPr txBox="1"/>
          <p:nvPr/>
        </p:nvSpPr>
        <p:spPr>
          <a:xfrm>
            <a:off x="2339752" y="231031"/>
            <a:ext cx="6480720" cy="523220"/>
          </a:xfrm>
          <a:prstGeom prst="rect">
            <a:avLst/>
          </a:prstGeom>
          <a:noFill/>
        </p:spPr>
        <p:txBody>
          <a:bodyPr wrap="square" rtlCol="0">
            <a:spAutoFit/>
          </a:bodyPr>
          <a:lstStyle/>
          <a:p>
            <a:pPr algn="r"/>
            <a:r>
              <a:rPr lang="ru-RU" sz="1400" b="1" dirty="0" smtClean="0">
                <a:latin typeface="Tahoma" pitchFamily="34" charset="0"/>
                <a:ea typeface="Tahoma" pitchFamily="34" charset="0"/>
                <a:cs typeface="Tahoma" pitchFamily="34" charset="0"/>
              </a:rPr>
              <a:t>Рагозин Михаил Павлович</a:t>
            </a:r>
          </a:p>
          <a:p>
            <a:pPr algn="r"/>
            <a:r>
              <a:rPr lang="ru-RU" sz="1400" b="1" dirty="0" smtClean="0">
                <a:latin typeface="Tahoma" pitchFamily="34" charset="0"/>
                <a:ea typeface="Tahoma" pitchFamily="34" charset="0"/>
                <a:cs typeface="Tahoma" pitchFamily="34" charset="0"/>
              </a:rPr>
              <a:t>Инженер - испытатель</a:t>
            </a:r>
            <a:endParaRPr lang="ru-RU" sz="1400" b="1"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016224" y="508610"/>
            <a:ext cx="7092280" cy="400110"/>
          </a:xfrm>
          <a:prstGeom prst="rect">
            <a:avLst/>
          </a:prstGeom>
          <a:noFill/>
        </p:spPr>
        <p:txBody>
          <a:bodyPr wrap="square" rtlCol="0">
            <a:spAutoFit/>
          </a:bodyPr>
          <a:lstStyle/>
          <a:p>
            <a:r>
              <a:rPr lang="ru-RU" sz="2000" b="1" dirty="0" err="1" smtClean="0">
                <a:solidFill>
                  <a:schemeClr val="bg1"/>
                </a:solidFill>
                <a:latin typeface="Tahoma" pitchFamily="34" charset="0"/>
                <a:ea typeface="Tahoma" pitchFamily="34" charset="0"/>
                <a:cs typeface="Tahoma" pitchFamily="34" charset="0"/>
              </a:rPr>
              <a:t>Электростатиченские</a:t>
            </a:r>
            <a:r>
              <a:rPr lang="ru-RU" sz="2000" b="1" dirty="0" smtClean="0">
                <a:solidFill>
                  <a:schemeClr val="bg1"/>
                </a:solidFill>
                <a:latin typeface="Tahoma" pitchFamily="34" charset="0"/>
                <a:ea typeface="Tahoma" pitchFamily="34" charset="0"/>
                <a:cs typeface="Tahoma" pitchFamily="34" charset="0"/>
              </a:rPr>
              <a:t> разряды</a:t>
            </a:r>
            <a:endParaRPr lang="ru-RU" sz="1900" b="1" cap="all" dirty="0">
              <a:solidFill>
                <a:schemeClr val="bg1"/>
              </a:solidFill>
              <a:latin typeface="Tahoma" pitchFamily="34" charset="0"/>
              <a:ea typeface="Tahoma" pitchFamily="34" charset="0"/>
              <a:cs typeface="Tahoma" pitchFamily="34" charset="0"/>
            </a:endParaRPr>
          </a:p>
        </p:txBody>
      </p:sp>
      <p:sp>
        <p:nvSpPr>
          <p:cNvPr id="7" name="Прямоугольник 6"/>
          <p:cNvSpPr/>
          <p:nvPr/>
        </p:nvSpPr>
        <p:spPr>
          <a:xfrm>
            <a:off x="1547664" y="1916832"/>
            <a:ext cx="7200800" cy="3139321"/>
          </a:xfrm>
          <a:prstGeom prst="rect">
            <a:avLst/>
          </a:prstGeom>
        </p:spPr>
        <p:txBody>
          <a:bodyPr wrap="square">
            <a:spAutoFit/>
          </a:bodyPr>
          <a:lstStyle/>
          <a:p>
            <a:pPr algn="just">
              <a:buNone/>
            </a:pPr>
            <a:r>
              <a:rPr lang="ru-RU" dirty="0" smtClean="0">
                <a:latin typeface="Tahoma" pitchFamily="34" charset="0"/>
                <a:ea typeface="Tahoma" pitchFamily="34" charset="0"/>
                <a:cs typeface="Tahoma" pitchFamily="34" charset="0"/>
              </a:rPr>
              <a:t>Несмотря на малую длительность, электростатические разряды часто приводят к отказам изделий. Это происходит в силу того, что из-за высокого напряжения и наносекундных </a:t>
            </a:r>
            <a:r>
              <a:rPr lang="ru-RU" dirty="0" smtClean="0">
                <a:latin typeface="Tahoma" pitchFamily="34" charset="0"/>
                <a:ea typeface="Tahoma" pitchFamily="34" charset="0"/>
                <a:cs typeface="Tahoma" pitchFamily="34" charset="0"/>
              </a:rPr>
              <a:t>фронтов </a:t>
            </a:r>
            <a:r>
              <a:rPr lang="ru-RU" dirty="0" smtClean="0">
                <a:latin typeface="Tahoma" pitchFamily="34" charset="0"/>
                <a:ea typeface="Tahoma" pitchFamily="34" charset="0"/>
                <a:cs typeface="Tahoma" pitchFamily="34" charset="0"/>
              </a:rPr>
              <a:t>воздействующие факторы </a:t>
            </a:r>
            <a:r>
              <a:rPr lang="ru-RU" dirty="0" smtClean="0">
                <a:latin typeface="Tahoma" pitchFamily="34" charset="0"/>
                <a:ea typeface="Tahoma" pitchFamily="34" charset="0"/>
                <a:cs typeface="Tahoma" pitchFamily="34" charset="0"/>
              </a:rPr>
              <a:t>разрядов </a:t>
            </a:r>
            <a:r>
              <a:rPr lang="ru-RU" dirty="0" smtClean="0">
                <a:latin typeface="Tahoma" pitchFamily="34" charset="0"/>
                <a:ea typeface="Tahoma" pitchFamily="34" charset="0"/>
                <a:cs typeface="Tahoma" pitchFamily="34" charset="0"/>
              </a:rPr>
              <a:t>имеют высокую проникающую способность. Кроме того, при </a:t>
            </a:r>
            <a:r>
              <a:rPr lang="ru-RU" dirty="0" smtClean="0">
                <a:latin typeface="Tahoma" pitchFamily="34" charset="0"/>
                <a:ea typeface="Tahoma" pitchFamily="34" charset="0"/>
                <a:cs typeface="Tahoma" pitchFamily="34" charset="0"/>
              </a:rPr>
              <a:t>испытаниях </a:t>
            </a:r>
            <a:r>
              <a:rPr lang="ru-RU" dirty="0" err="1" smtClean="0">
                <a:latin typeface="Tahoma" pitchFamily="34" charset="0"/>
                <a:ea typeface="Tahoma" pitchFamily="34" charset="0"/>
                <a:cs typeface="Tahoma" pitchFamily="34" charset="0"/>
              </a:rPr>
              <a:t>ГОСТы</a:t>
            </a:r>
            <a:r>
              <a:rPr lang="ru-RU" dirty="0" smtClean="0">
                <a:latin typeface="Tahoma" pitchFamily="34" charset="0"/>
                <a:ea typeface="Tahoma" pitchFamily="34" charset="0"/>
                <a:cs typeface="Tahoma" pitchFamily="34" charset="0"/>
              </a:rPr>
              <a:t> требуют нанесения до 30 ударов в одну и ту же точку, из-за чего возникает эффект накопления – что не удалось сделать первому </a:t>
            </a:r>
            <a:r>
              <a:rPr lang="ru-RU" dirty="0" smtClean="0">
                <a:latin typeface="Tahoma" pitchFamily="34" charset="0"/>
                <a:ea typeface="Tahoma" pitchFamily="34" charset="0"/>
                <a:cs typeface="Tahoma" pitchFamily="34" charset="0"/>
              </a:rPr>
              <a:t>разряду</a:t>
            </a:r>
            <a:r>
              <a:rPr lang="ru-RU" dirty="0" smtClean="0">
                <a:latin typeface="Tahoma" pitchFamily="34" charset="0"/>
                <a:ea typeface="Tahoma" pitchFamily="34" charset="0"/>
                <a:cs typeface="Tahoma" pitchFamily="34" charset="0"/>
              </a:rPr>
              <a:t>, довершают остальные. Для защиты изделий от электростатических </a:t>
            </a:r>
            <a:r>
              <a:rPr lang="ru-RU" dirty="0" smtClean="0">
                <a:latin typeface="Tahoma" pitchFamily="34" charset="0"/>
                <a:ea typeface="Tahoma" pitchFamily="34" charset="0"/>
                <a:cs typeface="Tahoma" pitchFamily="34" charset="0"/>
              </a:rPr>
              <a:t>разрядов </a:t>
            </a:r>
            <a:r>
              <a:rPr lang="ru-RU" dirty="0" smtClean="0">
                <a:latin typeface="Tahoma" pitchFamily="34" charset="0"/>
                <a:ea typeface="Tahoma" pitchFamily="34" charset="0"/>
                <a:cs typeface="Tahoma" pitchFamily="34" charset="0"/>
              </a:rPr>
              <a:t>необходимо применять </a:t>
            </a:r>
            <a:r>
              <a:rPr lang="ru-RU" dirty="0" err="1" smtClean="0">
                <a:latin typeface="Tahoma" pitchFamily="34" charset="0"/>
                <a:ea typeface="Tahoma" pitchFamily="34" charset="0"/>
                <a:cs typeface="Tahoma" pitchFamily="34" charset="0"/>
              </a:rPr>
              <a:t>специльные</a:t>
            </a:r>
            <a:r>
              <a:rPr lang="ru-RU" dirty="0" smtClean="0">
                <a:latin typeface="Tahoma" pitchFamily="34" charset="0"/>
                <a:ea typeface="Tahoma" pitchFamily="34" charset="0"/>
                <a:cs typeface="Tahoma" pitchFamily="34" charset="0"/>
              </a:rPr>
              <a:t> </a:t>
            </a:r>
            <a:r>
              <a:rPr lang="ru-RU" dirty="0" smtClean="0">
                <a:latin typeface="Tahoma" pitchFamily="34" charset="0"/>
                <a:ea typeface="Tahoma" pitchFamily="34" charset="0"/>
                <a:cs typeface="Tahoma" pitchFamily="34" charset="0"/>
              </a:rPr>
              <a:t>быстродействующие диоды или варисторы совместно с конструктивными методами защиты.</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016224" y="548680"/>
            <a:ext cx="7092280" cy="400110"/>
          </a:xfrm>
          <a:prstGeom prst="rect">
            <a:avLst/>
          </a:prstGeom>
          <a:noFill/>
        </p:spPr>
        <p:txBody>
          <a:bodyPr wrap="square" rtlCol="0">
            <a:spAutoFit/>
          </a:bodyPr>
          <a:lstStyle/>
          <a:p>
            <a:r>
              <a:rPr lang="ru-RU" sz="2000" b="1" dirty="0" smtClean="0">
                <a:solidFill>
                  <a:schemeClr val="bg1"/>
                </a:solidFill>
                <a:latin typeface="Tahoma" pitchFamily="34" charset="0"/>
                <a:ea typeface="Tahoma" pitchFamily="34" charset="0"/>
                <a:cs typeface="Tahoma" pitchFamily="34" charset="0"/>
              </a:rPr>
              <a:t>Изменения в электропитании</a:t>
            </a:r>
            <a:endParaRPr lang="ru-RU" sz="1900" b="1" cap="all" dirty="0">
              <a:solidFill>
                <a:schemeClr val="bg1"/>
              </a:solidFill>
              <a:latin typeface="Tahoma" pitchFamily="34" charset="0"/>
              <a:ea typeface="Tahoma" pitchFamily="34" charset="0"/>
              <a:cs typeface="Tahoma" pitchFamily="34" charset="0"/>
            </a:endParaRPr>
          </a:p>
        </p:txBody>
      </p:sp>
      <p:sp>
        <p:nvSpPr>
          <p:cNvPr id="6" name="Прямоугольник 5"/>
          <p:cNvSpPr/>
          <p:nvPr/>
        </p:nvSpPr>
        <p:spPr>
          <a:xfrm>
            <a:off x="1547664" y="1916832"/>
            <a:ext cx="7200800" cy="646331"/>
          </a:xfrm>
          <a:prstGeom prst="rect">
            <a:avLst/>
          </a:prstGeom>
        </p:spPr>
        <p:txBody>
          <a:bodyPr wrap="square">
            <a:spAutoFit/>
          </a:bodyPr>
          <a:lstStyle/>
          <a:p>
            <a:pPr algn="just">
              <a:buNone/>
            </a:pPr>
            <a:r>
              <a:rPr lang="ru-RU" dirty="0" smtClean="0">
                <a:latin typeface="Tahoma" pitchFamily="34" charset="0"/>
                <a:ea typeface="Tahoma" pitchFamily="34" charset="0"/>
                <a:cs typeface="Tahoma" pitchFamily="34" charset="0"/>
              </a:rPr>
              <a:t>Этот тест, как правило, не вызывает отказов, кроме случаев грубых ошибок при проектировании системы питания.</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016224" y="548680"/>
            <a:ext cx="7092280" cy="400110"/>
          </a:xfrm>
          <a:prstGeom prst="rect">
            <a:avLst/>
          </a:prstGeom>
          <a:noFill/>
        </p:spPr>
        <p:txBody>
          <a:bodyPr wrap="square" rtlCol="0">
            <a:spAutoFit/>
          </a:bodyPr>
          <a:lstStyle/>
          <a:p>
            <a:r>
              <a:rPr lang="ru-RU" sz="2000" b="1" dirty="0" smtClean="0">
                <a:solidFill>
                  <a:schemeClr val="bg1"/>
                </a:solidFill>
                <a:latin typeface="Tahoma" pitchFamily="34" charset="0"/>
                <a:ea typeface="Tahoma" pitchFamily="34" charset="0"/>
                <a:cs typeface="Tahoma" pitchFamily="34" charset="0"/>
              </a:rPr>
              <a:t>Воздействие электромагнитными полями</a:t>
            </a:r>
            <a:endParaRPr lang="ru-RU" sz="1900" b="1" cap="all" dirty="0">
              <a:solidFill>
                <a:schemeClr val="bg1"/>
              </a:solidFill>
              <a:latin typeface="Tahoma" pitchFamily="34" charset="0"/>
              <a:ea typeface="Tahoma" pitchFamily="34" charset="0"/>
              <a:cs typeface="Tahoma" pitchFamily="34" charset="0"/>
            </a:endParaRPr>
          </a:p>
        </p:txBody>
      </p:sp>
      <p:sp>
        <p:nvSpPr>
          <p:cNvPr id="6" name="Прямоугольник 5"/>
          <p:cNvSpPr/>
          <p:nvPr/>
        </p:nvSpPr>
        <p:spPr>
          <a:xfrm>
            <a:off x="1547664" y="1916832"/>
            <a:ext cx="7200800" cy="2031325"/>
          </a:xfrm>
          <a:prstGeom prst="rect">
            <a:avLst/>
          </a:prstGeom>
        </p:spPr>
        <p:txBody>
          <a:bodyPr wrap="square">
            <a:spAutoFit/>
          </a:bodyPr>
          <a:lstStyle/>
          <a:p>
            <a:pPr algn="just">
              <a:buNone/>
            </a:pPr>
            <a:r>
              <a:rPr lang="ru-RU" dirty="0" smtClean="0">
                <a:latin typeface="Tahoma" pitchFamily="34" charset="0"/>
                <a:ea typeface="Tahoma" pitchFamily="34" charset="0"/>
                <a:cs typeface="Tahoma" pitchFamily="34" charset="0"/>
              </a:rPr>
              <a:t>При качественно выполненном </a:t>
            </a:r>
            <a:r>
              <a:rPr lang="ru-RU" dirty="0" smtClean="0">
                <a:latin typeface="Tahoma" pitchFamily="34" charset="0"/>
                <a:ea typeface="Tahoma" pitchFamily="34" charset="0"/>
                <a:cs typeface="Tahoma" pitchFamily="34" charset="0"/>
              </a:rPr>
              <a:t>корпусе </a:t>
            </a:r>
            <a:r>
              <a:rPr lang="ru-RU" dirty="0" smtClean="0">
                <a:latin typeface="Tahoma" pitchFamily="34" charset="0"/>
                <a:ea typeface="Tahoma" pitchFamily="34" charset="0"/>
                <a:cs typeface="Tahoma" pitchFamily="34" charset="0"/>
              </a:rPr>
              <a:t>и установленных фильтрах воздействие электромагнитными полями в большинстве случаев не </a:t>
            </a:r>
            <a:r>
              <a:rPr lang="ru-RU" dirty="0" smtClean="0">
                <a:latin typeface="Tahoma" pitchFamily="34" charset="0"/>
                <a:ea typeface="Tahoma" pitchFamily="34" charset="0"/>
                <a:cs typeface="Tahoma" pitchFamily="34" charset="0"/>
              </a:rPr>
              <a:t>вызывает </a:t>
            </a:r>
            <a:r>
              <a:rPr lang="ru-RU" dirty="0" smtClean="0">
                <a:latin typeface="Tahoma" pitchFamily="34" charset="0"/>
                <a:ea typeface="Tahoma" pitchFamily="34" charset="0"/>
                <a:cs typeface="Tahoma" pitchFamily="34" charset="0"/>
              </a:rPr>
              <a:t>катастрофических последствий. Кроме того, уровни устойчивости, на которые проводятся испытания, </a:t>
            </a:r>
            <a:r>
              <a:rPr lang="ru-RU" dirty="0" smtClean="0">
                <a:latin typeface="Tahoma" pitchFamily="34" charset="0"/>
                <a:ea typeface="Tahoma" pitchFamily="34" charset="0"/>
                <a:cs typeface="Tahoma" pitchFamily="34" charset="0"/>
              </a:rPr>
              <a:t>невелики</a:t>
            </a:r>
            <a:r>
              <a:rPr lang="ru-RU" dirty="0" smtClean="0">
                <a:latin typeface="Tahoma" pitchFamily="34" charset="0"/>
                <a:ea typeface="Tahoma" pitchFamily="34" charset="0"/>
                <a:cs typeface="Tahoma" pitchFamily="34" charset="0"/>
              </a:rPr>
              <a:t>. Однако сегодня наблюдается </a:t>
            </a:r>
            <a:r>
              <a:rPr lang="ru-RU" dirty="0" smtClean="0">
                <a:latin typeface="Tahoma" pitchFamily="34" charset="0"/>
                <a:ea typeface="Tahoma" pitchFamily="34" charset="0"/>
                <a:cs typeface="Tahoma" pitchFamily="34" charset="0"/>
              </a:rPr>
              <a:t>тенденция </a:t>
            </a:r>
            <a:r>
              <a:rPr lang="ru-RU" dirty="0" smtClean="0">
                <a:latin typeface="Tahoma" pitchFamily="34" charset="0"/>
                <a:ea typeface="Tahoma" pitchFamily="34" charset="0"/>
                <a:cs typeface="Tahoma" pitchFamily="34" charset="0"/>
              </a:rPr>
              <a:t>значительного подъёма </a:t>
            </a:r>
            <a:r>
              <a:rPr lang="ru-RU" dirty="0" smtClean="0">
                <a:latin typeface="Tahoma" pitchFamily="34" charset="0"/>
                <a:ea typeface="Tahoma" pitchFamily="34" charset="0"/>
                <a:cs typeface="Tahoma" pitchFamily="34" charset="0"/>
              </a:rPr>
              <a:t>уровней </a:t>
            </a:r>
            <a:r>
              <a:rPr lang="ru-RU" dirty="0" smtClean="0">
                <a:latin typeface="Tahoma" pitchFamily="34" charset="0"/>
                <a:ea typeface="Tahoma" pitchFamily="34" charset="0"/>
                <a:cs typeface="Tahoma" pitchFamily="34" charset="0"/>
              </a:rPr>
              <a:t>устойчивости – до  </a:t>
            </a:r>
            <a:r>
              <a:rPr lang="ru-RU" dirty="0" smtClean="0">
                <a:latin typeface="Tahoma" pitchFamily="34" charset="0"/>
                <a:ea typeface="Tahoma" pitchFamily="34" charset="0"/>
                <a:cs typeface="Tahoma" pitchFamily="34" charset="0"/>
              </a:rPr>
              <a:t>   7 кВ/м.</a:t>
            </a:r>
            <a:endParaRPr lang="ru-RU" dirty="0" smtClean="0">
              <a:latin typeface="Tahoma" pitchFamily="34" charset="0"/>
              <a:ea typeface="Tahoma" pitchFamily="34" charset="0"/>
              <a:cs typeface="Tahoma"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016224" y="548680"/>
            <a:ext cx="7092280" cy="400110"/>
          </a:xfrm>
          <a:prstGeom prst="rect">
            <a:avLst/>
          </a:prstGeom>
          <a:noFill/>
        </p:spPr>
        <p:txBody>
          <a:bodyPr wrap="square" rtlCol="0">
            <a:spAutoFit/>
          </a:bodyPr>
          <a:lstStyle/>
          <a:p>
            <a:r>
              <a:rPr lang="ru-RU" sz="2000" b="1" dirty="0" smtClean="0">
                <a:solidFill>
                  <a:schemeClr val="bg1"/>
                </a:solidFill>
                <a:latin typeface="Tahoma" pitchFamily="34" charset="0"/>
                <a:ea typeface="Tahoma" pitchFamily="34" charset="0"/>
                <a:cs typeface="Tahoma" pitchFamily="34" charset="0"/>
              </a:rPr>
              <a:t>Методы испытаний</a:t>
            </a:r>
            <a:endParaRPr lang="ru-RU" sz="1900" b="1" cap="all" dirty="0">
              <a:solidFill>
                <a:schemeClr val="bg1"/>
              </a:solidFill>
              <a:latin typeface="Tahoma" pitchFamily="34" charset="0"/>
              <a:ea typeface="Tahoma" pitchFamily="34" charset="0"/>
              <a:cs typeface="Tahoma" pitchFamily="34" charset="0"/>
            </a:endParaRPr>
          </a:p>
        </p:txBody>
      </p:sp>
      <p:sp>
        <p:nvSpPr>
          <p:cNvPr id="6" name="Прямоугольник 5"/>
          <p:cNvSpPr/>
          <p:nvPr/>
        </p:nvSpPr>
        <p:spPr>
          <a:xfrm>
            <a:off x="1547664" y="1916832"/>
            <a:ext cx="7200800" cy="3970318"/>
          </a:xfrm>
          <a:prstGeom prst="rect">
            <a:avLst/>
          </a:prstGeom>
        </p:spPr>
        <p:txBody>
          <a:bodyPr wrap="square">
            <a:spAutoFit/>
          </a:bodyPr>
          <a:lstStyle/>
          <a:p>
            <a:pPr algn="just">
              <a:buNone/>
            </a:pPr>
            <a:r>
              <a:rPr lang="ru-RU" dirty="0" smtClean="0">
                <a:latin typeface="Tahoma" pitchFamily="34" charset="0"/>
                <a:ea typeface="Tahoma" pitchFamily="34" charset="0"/>
                <a:cs typeface="Tahoma" pitchFamily="34" charset="0"/>
              </a:rPr>
              <a:t>Подтверждение соответствия нового изделия требованиям ЭМС </a:t>
            </a:r>
            <a:r>
              <a:rPr lang="ru-RU" dirty="0" smtClean="0">
                <a:latin typeface="Tahoma" pitchFamily="34" charset="0"/>
                <a:ea typeface="Tahoma" pitchFamily="34" charset="0"/>
                <a:cs typeface="Tahoma" pitchFamily="34" charset="0"/>
              </a:rPr>
              <a:t>расчётным </a:t>
            </a:r>
            <a:r>
              <a:rPr lang="ru-RU" dirty="0" smtClean="0">
                <a:latin typeface="Tahoma" pitchFamily="34" charset="0"/>
                <a:ea typeface="Tahoma" pitchFamily="34" charset="0"/>
                <a:cs typeface="Tahoma" pitchFamily="34" charset="0"/>
              </a:rPr>
              <a:t>методом на стадии </a:t>
            </a:r>
            <a:r>
              <a:rPr lang="ru-RU" dirty="0" smtClean="0">
                <a:latin typeface="Tahoma" pitchFamily="34" charset="0"/>
                <a:ea typeface="Tahoma" pitchFamily="34" charset="0"/>
                <a:cs typeface="Tahoma" pitchFamily="34" charset="0"/>
              </a:rPr>
              <a:t>приёмосдаточных </a:t>
            </a:r>
            <a:r>
              <a:rPr lang="ru-RU" dirty="0" smtClean="0">
                <a:latin typeface="Tahoma" pitchFamily="34" charset="0"/>
                <a:ea typeface="Tahoma" pitchFamily="34" charset="0"/>
                <a:cs typeface="Tahoma" pitchFamily="34" charset="0"/>
              </a:rPr>
              <a:t>испытаний является </a:t>
            </a:r>
            <a:r>
              <a:rPr lang="ru-RU" dirty="0" smtClean="0">
                <a:latin typeface="Tahoma" pitchFamily="34" charset="0"/>
                <a:ea typeface="Tahoma" pitchFamily="34" charset="0"/>
                <a:cs typeface="Tahoma" pitchFamily="34" charset="0"/>
              </a:rPr>
              <a:t>наименее </a:t>
            </a:r>
            <a:r>
              <a:rPr lang="ru-RU" dirty="0" smtClean="0">
                <a:latin typeface="Tahoma" pitchFamily="34" charset="0"/>
                <a:ea typeface="Tahoma" pitchFamily="34" charset="0"/>
                <a:cs typeface="Tahoma" pitchFamily="34" charset="0"/>
              </a:rPr>
              <a:t>точным, поскольку невозможно учесть все факторы, влияющие на работу системы в целом, а также </a:t>
            </a:r>
            <a:r>
              <a:rPr lang="ru-RU" dirty="0" smtClean="0">
                <a:latin typeface="Tahoma" pitchFamily="34" charset="0"/>
                <a:ea typeface="Tahoma" pitchFamily="34" charset="0"/>
                <a:cs typeface="Tahoma" pitchFamily="34" charset="0"/>
              </a:rPr>
              <a:t>неизбежные </a:t>
            </a:r>
            <a:r>
              <a:rPr lang="ru-RU" dirty="0" smtClean="0">
                <a:latin typeface="Tahoma" pitchFamily="34" charset="0"/>
                <a:ea typeface="Tahoma" pitchFamily="34" charset="0"/>
                <a:cs typeface="Tahoma" pitchFamily="34" charset="0"/>
              </a:rPr>
              <a:t>ошибки при монтаже и </a:t>
            </a:r>
            <a:r>
              <a:rPr lang="ru-RU" dirty="0" smtClean="0">
                <a:latin typeface="Tahoma" pitchFamily="34" charset="0"/>
                <a:ea typeface="Tahoma" pitchFamily="34" charset="0"/>
                <a:cs typeface="Tahoma" pitchFamily="34" charset="0"/>
              </a:rPr>
              <a:t>производстве</a:t>
            </a:r>
            <a:r>
              <a:rPr lang="ru-RU" dirty="0" smtClean="0">
                <a:latin typeface="Tahoma" pitchFamily="34" charset="0"/>
                <a:ea typeface="Tahoma" pitchFamily="34" charset="0"/>
                <a:cs typeface="Tahoma" pitchFamily="34" charset="0"/>
              </a:rPr>
              <a:t>. Самым достоверным методом были и остаются </a:t>
            </a:r>
            <a:r>
              <a:rPr lang="ru-RU" dirty="0" smtClean="0">
                <a:latin typeface="Tahoma" pitchFamily="34" charset="0"/>
                <a:ea typeface="Tahoma" pitchFamily="34" charset="0"/>
                <a:cs typeface="Tahoma" pitchFamily="34" charset="0"/>
              </a:rPr>
              <a:t>натурные испытания на ЭМС. </a:t>
            </a:r>
            <a:r>
              <a:rPr lang="ru-RU" dirty="0" smtClean="0">
                <a:latin typeface="Tahoma" pitchFamily="34" charset="0"/>
                <a:ea typeface="Tahoma" pitchFamily="34" charset="0"/>
                <a:cs typeface="Tahoma" pitchFamily="34" charset="0"/>
              </a:rPr>
              <a:t>К сожалению, в </a:t>
            </a:r>
            <a:r>
              <a:rPr lang="ru-RU" dirty="0" smtClean="0">
                <a:latin typeface="Tahoma" pitchFamily="34" charset="0"/>
                <a:ea typeface="Tahoma" pitchFamily="34" charset="0"/>
                <a:cs typeface="Tahoma" pitchFamily="34" charset="0"/>
              </a:rPr>
              <a:t>последние </a:t>
            </a:r>
            <a:r>
              <a:rPr lang="ru-RU" dirty="0" smtClean="0">
                <a:latin typeface="Tahoma" pitchFamily="34" charset="0"/>
                <a:ea typeface="Tahoma" pitchFamily="34" charset="0"/>
                <a:cs typeface="Tahoma" pitchFamily="34" charset="0"/>
              </a:rPr>
              <a:t>годы в нашей промышленности им уделялось мало внимания. Кроме того, долгое время натурные </a:t>
            </a:r>
            <a:r>
              <a:rPr lang="ru-RU" dirty="0" smtClean="0">
                <a:latin typeface="Tahoma" pitchFamily="34" charset="0"/>
                <a:ea typeface="Tahoma" pitchFamily="34" charset="0"/>
                <a:cs typeface="Tahoma" pitchFamily="34" charset="0"/>
              </a:rPr>
              <a:t>испытания </a:t>
            </a:r>
            <a:r>
              <a:rPr lang="ru-RU" dirty="0" smtClean="0">
                <a:latin typeface="Tahoma" pitchFamily="34" charset="0"/>
                <a:ea typeface="Tahoma" pitchFamily="34" charset="0"/>
                <a:cs typeface="Tahoma" pitchFamily="34" charset="0"/>
              </a:rPr>
              <a:t>на ЭМС заменялись «</a:t>
            </a:r>
            <a:r>
              <a:rPr lang="ru-RU" dirty="0" smtClean="0">
                <a:latin typeface="Tahoma" pitchFamily="34" charset="0"/>
                <a:ea typeface="Tahoma" pitchFamily="34" charset="0"/>
                <a:cs typeface="Tahoma" pitchFamily="34" charset="0"/>
              </a:rPr>
              <a:t>теоретическими </a:t>
            </a:r>
            <a:r>
              <a:rPr lang="ru-RU" dirty="0" smtClean="0">
                <a:latin typeface="Tahoma" pitchFamily="34" charset="0"/>
                <a:ea typeface="Tahoma" pitchFamily="34" charset="0"/>
                <a:cs typeface="Tahoma" pitchFamily="34" charset="0"/>
              </a:rPr>
              <a:t>обоснованиями», такими как «проведение испытаний в составе изделия», зачёт предыдущих </a:t>
            </a:r>
            <a:r>
              <a:rPr lang="ru-RU" dirty="0" smtClean="0">
                <a:latin typeface="Tahoma" pitchFamily="34" charset="0"/>
                <a:ea typeface="Tahoma" pitchFamily="34" charset="0"/>
                <a:cs typeface="Tahoma" pitchFamily="34" charset="0"/>
              </a:rPr>
              <a:t>испытаний</a:t>
            </a:r>
            <a:r>
              <a:rPr lang="ru-RU" dirty="0" smtClean="0">
                <a:latin typeface="Tahoma" pitchFamily="34" charset="0"/>
                <a:ea typeface="Tahoma" pitchFamily="34" charset="0"/>
                <a:cs typeface="Tahoma" pitchFamily="34" charset="0"/>
              </a:rPr>
              <a:t>, расчётные испытания (см. рис. 3). Это привело к тому, что с первого раза испытания восьми изделий из </a:t>
            </a:r>
            <a:r>
              <a:rPr lang="ru-RU" dirty="0" smtClean="0">
                <a:latin typeface="Tahoma" pitchFamily="34" charset="0"/>
                <a:ea typeface="Tahoma" pitchFamily="34" charset="0"/>
                <a:cs typeface="Tahoma" pitchFamily="34" charset="0"/>
              </a:rPr>
              <a:t>десяти </a:t>
            </a:r>
            <a:r>
              <a:rPr lang="ru-RU" dirty="0" smtClean="0">
                <a:latin typeface="Tahoma" pitchFamily="34" charset="0"/>
                <a:ea typeface="Tahoma" pitchFamily="34" charset="0"/>
                <a:cs typeface="Tahoma" pitchFamily="34" charset="0"/>
              </a:rPr>
              <a:t>заканчиваются отрицательным результатом.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83568" y="1268760"/>
            <a:ext cx="7848872" cy="1477328"/>
          </a:xfrm>
          <a:prstGeom prst="rect">
            <a:avLst/>
          </a:prstGeom>
        </p:spPr>
        <p:txBody>
          <a:bodyPr wrap="square">
            <a:spAutoFit/>
          </a:bodyPr>
          <a:lstStyle/>
          <a:p>
            <a:pPr algn="just"/>
            <a:r>
              <a:rPr lang="ru-RU" sz="1600" b="1" dirty="0" smtClean="0"/>
              <a:t>			</a:t>
            </a:r>
          </a:p>
          <a:p>
            <a:pPr algn="just"/>
            <a:endParaRPr lang="ru-RU" sz="1600" dirty="0" smtClean="0"/>
          </a:p>
          <a:p>
            <a:pPr algn="just"/>
            <a:r>
              <a:rPr lang="ru-RU" sz="1600" dirty="0" smtClean="0"/>
              <a:t>						 </a:t>
            </a:r>
            <a:br>
              <a:rPr lang="ru-RU" sz="1600" dirty="0" smtClean="0"/>
            </a:br>
            <a:endParaRPr lang="ru-RU" sz="1600" dirty="0" smtClean="0"/>
          </a:p>
          <a:p>
            <a:pPr>
              <a:spcBef>
                <a:spcPts val="1200"/>
              </a:spcBef>
            </a:pPr>
            <a:endParaRPr lang="ru-RU" sz="1600" dirty="0" smtClean="0"/>
          </a:p>
        </p:txBody>
      </p:sp>
      <p:pic>
        <p:nvPicPr>
          <p:cNvPr id="3075" name="Picture 3"/>
          <p:cNvPicPr>
            <a:picLocks noChangeAspect="1" noChangeArrowheads="1"/>
          </p:cNvPicPr>
          <p:nvPr/>
        </p:nvPicPr>
        <p:blipFill>
          <a:blip r:embed="rId2" cstate="print"/>
          <a:srcRect/>
          <a:stretch>
            <a:fillRect/>
          </a:stretch>
        </p:blipFill>
        <p:spPr bwMode="auto">
          <a:xfrm>
            <a:off x="2051720" y="1520552"/>
            <a:ext cx="6772275" cy="3276600"/>
          </a:xfrm>
          <a:prstGeom prst="rect">
            <a:avLst/>
          </a:prstGeom>
          <a:noFill/>
          <a:ln w="9525">
            <a:noFill/>
            <a:miter lim="800000"/>
            <a:headEnd/>
            <a:tailEnd/>
          </a:ln>
          <a:effectLst/>
        </p:spPr>
      </p:pic>
      <p:sp>
        <p:nvSpPr>
          <p:cNvPr id="7" name="TextBox 6"/>
          <p:cNvSpPr txBox="1"/>
          <p:nvPr/>
        </p:nvSpPr>
        <p:spPr>
          <a:xfrm>
            <a:off x="2016224" y="548680"/>
            <a:ext cx="7092280" cy="400110"/>
          </a:xfrm>
          <a:prstGeom prst="rect">
            <a:avLst/>
          </a:prstGeom>
          <a:noFill/>
        </p:spPr>
        <p:txBody>
          <a:bodyPr wrap="square" rtlCol="0">
            <a:spAutoFit/>
          </a:bodyPr>
          <a:lstStyle/>
          <a:p>
            <a:r>
              <a:rPr lang="ru-RU" sz="2000" b="1" dirty="0" smtClean="0">
                <a:solidFill>
                  <a:schemeClr val="bg1"/>
                </a:solidFill>
                <a:latin typeface="Tahoma" pitchFamily="34" charset="0"/>
                <a:ea typeface="Tahoma" pitchFamily="34" charset="0"/>
                <a:cs typeface="Tahoma" pitchFamily="34" charset="0"/>
              </a:rPr>
              <a:t>Методы испытаний</a:t>
            </a:r>
            <a:endParaRPr lang="ru-RU" sz="1900" b="1" cap="all" dirty="0">
              <a:solidFill>
                <a:schemeClr val="bg1"/>
              </a:solidFill>
              <a:latin typeface="Tahoma" pitchFamily="34" charset="0"/>
              <a:ea typeface="Tahoma" pitchFamily="34" charset="0"/>
              <a:cs typeface="Tahoma" pitchFamily="34" charset="0"/>
            </a:endParaRPr>
          </a:p>
        </p:txBody>
      </p:sp>
      <p:sp>
        <p:nvSpPr>
          <p:cNvPr id="8" name="TextBox 7"/>
          <p:cNvSpPr txBox="1"/>
          <p:nvPr/>
        </p:nvSpPr>
        <p:spPr>
          <a:xfrm>
            <a:off x="1547664" y="4942909"/>
            <a:ext cx="7272808" cy="369332"/>
          </a:xfrm>
          <a:prstGeom prst="rect">
            <a:avLst/>
          </a:prstGeom>
          <a:noFill/>
        </p:spPr>
        <p:txBody>
          <a:bodyPr wrap="square" rtlCol="0">
            <a:spAutoFit/>
          </a:bodyPr>
          <a:lstStyle/>
          <a:p>
            <a:pPr algn="ctr"/>
            <a:r>
              <a:rPr lang="ru-RU" dirty="0" smtClean="0">
                <a:latin typeface="Tahoma" pitchFamily="34" charset="0"/>
                <a:ea typeface="Tahoma" pitchFamily="34" charset="0"/>
                <a:cs typeface="Tahoma" pitchFamily="34" charset="0"/>
              </a:rPr>
              <a:t>Рис.3 – Применяемые методы испытания изделий на ЭМС</a:t>
            </a:r>
            <a:endParaRPr lang="ru-RU" b="1" dirty="0" smtClean="0">
              <a:latin typeface="Tahoma" pitchFamily="34" charset="0"/>
              <a:ea typeface="Tahoma" pitchFamily="34" charset="0"/>
              <a:cs typeface="Tahoma"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6" name="TextBox 5"/>
          <p:cNvSpPr txBox="1"/>
          <p:nvPr/>
        </p:nvSpPr>
        <p:spPr>
          <a:xfrm>
            <a:off x="2123728" y="548680"/>
            <a:ext cx="6912768" cy="400110"/>
          </a:xfrm>
          <a:prstGeom prst="rect">
            <a:avLst/>
          </a:prstGeom>
          <a:noFill/>
        </p:spPr>
        <p:txBody>
          <a:bodyPr wrap="square" rtlCol="0">
            <a:spAutoFit/>
          </a:bodyPr>
          <a:lstStyle/>
          <a:p>
            <a:r>
              <a:rPr lang="ru-RU" sz="2000" b="1" dirty="0" smtClean="0">
                <a:solidFill>
                  <a:schemeClr val="bg1"/>
                </a:solidFill>
                <a:latin typeface="Tahoma" pitchFamily="34" charset="0"/>
                <a:ea typeface="Tahoma" pitchFamily="34" charset="0"/>
                <a:cs typeface="Tahoma" pitchFamily="34" charset="0"/>
              </a:rPr>
              <a:t>Требования гражданских и </a:t>
            </a:r>
            <a:r>
              <a:rPr lang="ru-RU" sz="2000" b="1" dirty="0" smtClean="0">
                <a:solidFill>
                  <a:schemeClr val="bg1"/>
                </a:solidFill>
                <a:latin typeface="Tahoma" pitchFamily="34" charset="0"/>
                <a:ea typeface="Tahoma" pitchFamily="34" charset="0"/>
                <a:cs typeface="Tahoma" pitchFamily="34" charset="0"/>
              </a:rPr>
              <a:t>военных</a:t>
            </a:r>
            <a:r>
              <a:rPr lang="en-US" sz="2000" b="1" dirty="0" smtClean="0">
                <a:solidFill>
                  <a:schemeClr val="bg1"/>
                </a:solidFill>
                <a:latin typeface="Tahoma" pitchFamily="34" charset="0"/>
                <a:ea typeface="Tahoma" pitchFamily="34" charset="0"/>
                <a:cs typeface="Tahoma" pitchFamily="34" charset="0"/>
              </a:rPr>
              <a:t> </a:t>
            </a:r>
            <a:r>
              <a:rPr lang="ru-RU" sz="2000" b="1" dirty="0" err="1" smtClean="0">
                <a:solidFill>
                  <a:schemeClr val="bg1"/>
                </a:solidFill>
                <a:latin typeface="Tahoma" pitchFamily="34" charset="0"/>
                <a:ea typeface="Tahoma" pitchFamily="34" charset="0"/>
                <a:cs typeface="Tahoma" pitchFamily="34" charset="0"/>
              </a:rPr>
              <a:t>ГОСТов</a:t>
            </a:r>
            <a:endParaRPr lang="ru-RU" sz="2000" b="1" cap="all" dirty="0">
              <a:solidFill>
                <a:schemeClr val="bg1"/>
              </a:solidFill>
              <a:latin typeface="Tahoma" pitchFamily="34" charset="0"/>
              <a:ea typeface="Tahoma" pitchFamily="34" charset="0"/>
              <a:cs typeface="Tahoma" pitchFamily="34" charset="0"/>
            </a:endParaRPr>
          </a:p>
        </p:txBody>
      </p:sp>
      <p:sp>
        <p:nvSpPr>
          <p:cNvPr id="12" name="Прямоугольник 11"/>
          <p:cNvSpPr/>
          <p:nvPr/>
        </p:nvSpPr>
        <p:spPr>
          <a:xfrm>
            <a:off x="1547664" y="1916832"/>
            <a:ext cx="7200800" cy="1754326"/>
          </a:xfrm>
          <a:prstGeom prst="rect">
            <a:avLst/>
          </a:prstGeom>
        </p:spPr>
        <p:txBody>
          <a:bodyPr wrap="square">
            <a:spAutoFit/>
          </a:bodyPr>
          <a:lstStyle/>
          <a:p>
            <a:pPr algn="just"/>
            <a:r>
              <a:rPr lang="ru-RU" dirty="0" smtClean="0">
                <a:latin typeface="Tahoma" pitchFamily="34" charset="0"/>
                <a:ea typeface="Tahoma" pitchFamily="34" charset="0"/>
                <a:cs typeface="Tahoma" pitchFamily="34" charset="0"/>
              </a:rPr>
              <a:t>Требования гражданских и военных </a:t>
            </a:r>
            <a:r>
              <a:rPr lang="ru-RU" dirty="0" err="1" smtClean="0">
                <a:latin typeface="Tahoma" pitchFamily="34" charset="0"/>
                <a:ea typeface="Tahoma" pitchFamily="34" charset="0"/>
                <a:cs typeface="Tahoma" pitchFamily="34" charset="0"/>
              </a:rPr>
              <a:t>ГОСТов</a:t>
            </a:r>
            <a:r>
              <a:rPr lang="ru-RU" dirty="0" smtClean="0">
                <a:latin typeface="Tahoma" pitchFamily="34" charset="0"/>
                <a:ea typeface="Tahoma" pitchFamily="34" charset="0"/>
                <a:cs typeface="Tahoma" pitchFamily="34" charset="0"/>
              </a:rPr>
              <a:t> к предельным уровням излучаемых радиопомех существенно различаются. Далеко не все изделия военного назначения проходят испытания на ЭМС с первого раза. В </a:t>
            </a:r>
            <a:r>
              <a:rPr lang="ru-RU" dirty="0" smtClean="0">
                <a:latin typeface="Tahoma" pitchFamily="34" charset="0"/>
                <a:ea typeface="Tahoma" pitchFamily="34" charset="0"/>
                <a:cs typeface="Tahoma" pitchFamily="34" charset="0"/>
              </a:rPr>
              <a:t>докладе приводится </a:t>
            </a:r>
            <a:r>
              <a:rPr lang="ru-RU" dirty="0" smtClean="0">
                <a:latin typeface="Tahoma" pitchFamily="34" charset="0"/>
                <a:ea typeface="Tahoma" pitchFamily="34" charset="0"/>
                <a:cs typeface="Tahoma" pitchFamily="34" charset="0"/>
              </a:rPr>
              <a:t>статистика выявленных несоответствий и разбираются причины сложившейся </a:t>
            </a:r>
            <a:r>
              <a:rPr lang="ru-RU" dirty="0" smtClean="0">
                <a:latin typeface="Tahoma" pitchFamily="34" charset="0"/>
                <a:ea typeface="Tahoma" pitchFamily="34" charset="0"/>
                <a:cs typeface="Tahoma" pitchFamily="34" charset="0"/>
              </a:rPr>
              <a:t>ситуации.</a:t>
            </a:r>
            <a:endParaRPr lang="ru-RU"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16224" y="548680"/>
            <a:ext cx="7092280" cy="400110"/>
          </a:xfrm>
          <a:prstGeom prst="rect">
            <a:avLst/>
          </a:prstGeom>
          <a:noFill/>
        </p:spPr>
        <p:txBody>
          <a:bodyPr wrap="square" rtlCol="0">
            <a:spAutoFit/>
          </a:bodyPr>
          <a:lstStyle/>
          <a:p>
            <a:r>
              <a:rPr lang="ru-RU" sz="2000" b="1" dirty="0" smtClean="0">
                <a:solidFill>
                  <a:schemeClr val="bg1"/>
                </a:solidFill>
                <a:latin typeface="Tahoma" pitchFamily="34" charset="0"/>
                <a:ea typeface="Tahoma" pitchFamily="34" charset="0"/>
                <a:cs typeface="Tahoma" pitchFamily="34" charset="0"/>
              </a:rPr>
              <a:t>Требования к гражданской и специальной Технике</a:t>
            </a:r>
            <a:endParaRPr lang="ru-RU" sz="1900" b="1" cap="all" dirty="0">
              <a:solidFill>
                <a:schemeClr val="bg1"/>
              </a:solidFill>
              <a:latin typeface="Tahoma" pitchFamily="34" charset="0"/>
              <a:ea typeface="Tahoma" pitchFamily="34" charset="0"/>
              <a:cs typeface="Tahoma" pitchFamily="34" charset="0"/>
            </a:endParaRPr>
          </a:p>
        </p:txBody>
      </p:sp>
      <p:sp>
        <p:nvSpPr>
          <p:cNvPr id="6" name="Прямоугольник 5"/>
          <p:cNvSpPr/>
          <p:nvPr/>
        </p:nvSpPr>
        <p:spPr>
          <a:xfrm>
            <a:off x="1547664" y="1916832"/>
            <a:ext cx="7200800" cy="4247317"/>
          </a:xfrm>
          <a:prstGeom prst="rect">
            <a:avLst/>
          </a:prstGeom>
        </p:spPr>
        <p:txBody>
          <a:bodyPr wrap="square">
            <a:spAutoFit/>
          </a:bodyPr>
          <a:lstStyle/>
          <a:p>
            <a:pPr algn="just"/>
            <a:r>
              <a:rPr lang="ru-RU" dirty="0" smtClean="0">
                <a:latin typeface="Tahoma" pitchFamily="34" charset="0"/>
                <a:ea typeface="Tahoma" pitchFamily="34" charset="0"/>
                <a:cs typeface="Tahoma" pitchFamily="34" charset="0"/>
              </a:rPr>
              <a:t>Как известно, требования </a:t>
            </a:r>
            <a:r>
              <a:rPr lang="ru-RU" dirty="0" err="1" smtClean="0">
                <a:latin typeface="Tahoma" pitchFamily="34" charset="0"/>
                <a:ea typeface="Tahoma" pitchFamily="34" charset="0"/>
                <a:cs typeface="Tahoma" pitchFamily="34" charset="0"/>
              </a:rPr>
              <a:t>ГОСТов</a:t>
            </a:r>
            <a:r>
              <a:rPr lang="ru-RU" dirty="0" smtClean="0">
                <a:latin typeface="Tahoma" pitchFamily="34" charset="0"/>
                <a:ea typeface="Tahoma" pitchFamily="34" charset="0"/>
                <a:cs typeface="Tahoma" pitchFamily="34" charset="0"/>
              </a:rPr>
              <a:t> к гражданской и военной технике, а также технике специального назначения (авиационной, медицинской, технике атомной промышленности) существенно различаются. Это связано с повышенными требованиями к надёжности работы специальной аппаратуры, более плотной её компоновкой и более жёсткими условиями эксплуатации. Например, специфика авиационного оборудования состоит в том, что широкий спектр устройств должен функционировать в замкнутом </a:t>
            </a:r>
            <a:r>
              <a:rPr lang="ru-RU" dirty="0" smtClean="0">
                <a:latin typeface="Tahoma" pitchFamily="34" charset="0"/>
                <a:ea typeface="Tahoma" pitchFamily="34" charset="0"/>
                <a:cs typeface="Tahoma" pitchFamily="34" charset="0"/>
              </a:rPr>
              <a:t>объёме металлического корпуса, </a:t>
            </a:r>
            <a:r>
              <a:rPr lang="ru-RU" dirty="0" smtClean="0">
                <a:latin typeface="Tahoma" pitchFamily="34" charset="0"/>
                <a:ea typeface="Tahoma" pitchFamily="34" charset="0"/>
                <a:cs typeface="Tahoma" pitchFamily="34" charset="0"/>
              </a:rPr>
              <a:t>который не </a:t>
            </a:r>
            <a:r>
              <a:rPr lang="ru-RU" dirty="0" smtClean="0">
                <a:latin typeface="Tahoma" pitchFamily="34" charset="0"/>
                <a:ea typeface="Tahoma" pitchFamily="34" charset="0"/>
                <a:cs typeface="Tahoma" pitchFamily="34" charset="0"/>
              </a:rPr>
              <a:t>имеет </a:t>
            </a:r>
            <a:r>
              <a:rPr lang="ru-RU" dirty="0" smtClean="0">
                <a:latin typeface="Tahoma" pitchFamily="34" charset="0"/>
                <a:ea typeface="Tahoma" pitchFamily="34" charset="0"/>
                <a:cs typeface="Tahoma" pitchFamily="34" charset="0"/>
              </a:rPr>
              <a:t>классического заземления. Кроме того, все устройства в составе авиатранспорта должны соответствовать международным стандартам. Техника для военного применения </a:t>
            </a:r>
            <a:r>
              <a:rPr lang="ru-RU" dirty="0" smtClean="0">
                <a:latin typeface="Tahoma" pitchFamily="34" charset="0"/>
                <a:ea typeface="Tahoma" pitchFamily="34" charset="0"/>
                <a:cs typeface="Tahoma" pitchFamily="34" charset="0"/>
              </a:rPr>
              <a:t>предполагает </a:t>
            </a:r>
            <a:r>
              <a:rPr lang="ru-RU" dirty="0" smtClean="0">
                <a:latin typeface="Tahoma" pitchFamily="34" charset="0"/>
                <a:ea typeface="Tahoma" pitchFamily="34" charset="0"/>
                <a:cs typeface="Tahoma" pitchFamily="34" charset="0"/>
              </a:rPr>
              <a:t>ещё более жёсткие условия </a:t>
            </a:r>
            <a:r>
              <a:rPr lang="ru-RU" dirty="0" smtClean="0">
                <a:latin typeface="Tahoma" pitchFamily="34" charset="0"/>
                <a:ea typeface="Tahoma" pitchFamily="34" charset="0"/>
                <a:cs typeface="Tahoma" pitchFamily="34" charset="0"/>
              </a:rPr>
              <a:t>эксплуатации</a:t>
            </a:r>
            <a:r>
              <a:rPr lang="ru-RU" dirty="0" smtClean="0">
                <a:latin typeface="Tahoma" pitchFamily="34" charset="0"/>
                <a:ea typeface="Tahoma" pitchFamily="34" charset="0"/>
                <a:cs typeface="Tahoma" pitchFamily="34" charset="0"/>
              </a:rPr>
              <a:t>, поэтому к ней предъявляются специальные требования по ЭМС, как правило, с грифом «секретно».</a:t>
            </a:r>
            <a:endParaRPr lang="ru-RU" dirty="0">
              <a:latin typeface="Tahoma" pitchFamily="34" charset="0"/>
              <a:ea typeface="Tahoma" pitchFamily="34" charset="0"/>
              <a:cs typeface="Tahoma"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016224" y="548680"/>
            <a:ext cx="7092280" cy="400110"/>
          </a:xfrm>
          <a:prstGeom prst="rect">
            <a:avLst/>
          </a:prstGeom>
          <a:noFill/>
        </p:spPr>
        <p:txBody>
          <a:bodyPr wrap="square" rtlCol="0">
            <a:spAutoFit/>
          </a:bodyPr>
          <a:lstStyle/>
          <a:p>
            <a:r>
              <a:rPr lang="ru-RU" sz="2000" b="1" dirty="0" smtClean="0">
                <a:solidFill>
                  <a:schemeClr val="bg1"/>
                </a:solidFill>
                <a:latin typeface="Tahoma" pitchFamily="34" charset="0"/>
                <a:ea typeface="Tahoma" pitchFamily="34" charset="0"/>
                <a:cs typeface="Tahoma" pitchFamily="34" charset="0"/>
              </a:rPr>
              <a:t>Требования к гражданской и специальной Технике</a:t>
            </a:r>
            <a:endParaRPr lang="ru-RU" sz="1900" b="1" cap="all" dirty="0">
              <a:solidFill>
                <a:schemeClr val="bg1"/>
              </a:solidFill>
              <a:latin typeface="Tahoma" pitchFamily="34" charset="0"/>
              <a:ea typeface="Tahoma" pitchFamily="34" charset="0"/>
              <a:cs typeface="Tahoma" pitchFamily="34" charset="0"/>
            </a:endParaRPr>
          </a:p>
        </p:txBody>
      </p:sp>
      <p:sp>
        <p:nvSpPr>
          <p:cNvPr id="11" name="Прямоугольник 10"/>
          <p:cNvSpPr/>
          <p:nvPr/>
        </p:nvSpPr>
        <p:spPr>
          <a:xfrm>
            <a:off x="1547664" y="1916832"/>
            <a:ext cx="7200800" cy="3416320"/>
          </a:xfrm>
          <a:prstGeom prst="rect">
            <a:avLst/>
          </a:prstGeom>
        </p:spPr>
        <p:txBody>
          <a:bodyPr wrap="square">
            <a:spAutoFit/>
          </a:bodyPr>
          <a:lstStyle/>
          <a:p>
            <a:pPr algn="just"/>
            <a:r>
              <a:rPr lang="ru-RU" dirty="0" smtClean="0">
                <a:latin typeface="Tahoma" pitchFamily="34" charset="0"/>
                <a:ea typeface="Tahoma" pitchFamily="34" charset="0"/>
                <a:cs typeface="Tahoma" pitchFamily="34" charset="0"/>
              </a:rPr>
              <a:t>На </a:t>
            </a:r>
            <a:r>
              <a:rPr lang="ru-RU" dirty="0" smtClean="0">
                <a:latin typeface="Tahoma" pitchFamily="34" charset="0"/>
                <a:ea typeface="Tahoma" pitchFamily="34" charset="0"/>
                <a:cs typeface="Tahoma" pitchFamily="34" charset="0"/>
              </a:rPr>
              <a:t>рисунке 1 показаны ограничительные </a:t>
            </a:r>
            <a:r>
              <a:rPr lang="ru-RU" dirty="0" smtClean="0">
                <a:latin typeface="Tahoma" pitchFamily="34" charset="0"/>
                <a:ea typeface="Tahoma" pitchFamily="34" charset="0"/>
                <a:cs typeface="Tahoma" pitchFamily="34" charset="0"/>
              </a:rPr>
              <a:t>линии, установленные </a:t>
            </a:r>
            <a:r>
              <a:rPr lang="ru-RU" dirty="0" smtClean="0">
                <a:latin typeface="Tahoma" pitchFamily="34" charset="0"/>
                <a:ea typeface="Tahoma" pitchFamily="34" charset="0"/>
                <a:cs typeface="Tahoma" pitchFamily="34" charset="0"/>
              </a:rPr>
              <a:t>гражданскими </a:t>
            </a:r>
            <a:r>
              <a:rPr lang="ru-RU" dirty="0" smtClean="0">
                <a:latin typeface="Tahoma" pitchFamily="34" charset="0"/>
                <a:ea typeface="Tahoma" pitchFamily="34" charset="0"/>
                <a:cs typeface="Tahoma" pitchFamily="34" charset="0"/>
              </a:rPr>
              <a:t>и военными </a:t>
            </a:r>
            <a:r>
              <a:rPr lang="ru-RU" dirty="0" err="1" smtClean="0">
                <a:latin typeface="Tahoma" pitchFamily="34" charset="0"/>
                <a:ea typeface="Tahoma" pitchFamily="34" charset="0"/>
                <a:cs typeface="Tahoma" pitchFamily="34" charset="0"/>
              </a:rPr>
              <a:t>ГОСТами</a:t>
            </a:r>
            <a:r>
              <a:rPr lang="ru-RU" dirty="0" smtClean="0">
                <a:latin typeface="Tahoma" pitchFamily="34" charset="0"/>
                <a:ea typeface="Tahoma" pitchFamily="34" charset="0"/>
                <a:cs typeface="Tahoma" pitchFamily="34" charset="0"/>
              </a:rPr>
              <a:t> для </a:t>
            </a:r>
            <a:r>
              <a:rPr lang="ru-RU" dirty="0" smtClean="0">
                <a:latin typeface="Tahoma" pitchFamily="34" charset="0"/>
                <a:ea typeface="Tahoma" pitchFamily="34" charset="0"/>
                <a:cs typeface="Tahoma" pitchFamily="34" charset="0"/>
              </a:rPr>
              <a:t>уровней </a:t>
            </a:r>
            <a:r>
              <a:rPr lang="ru-RU" dirty="0" smtClean="0">
                <a:latin typeface="Tahoma" pitchFamily="34" charset="0"/>
                <a:ea typeface="Tahoma" pitchFamily="34" charset="0"/>
                <a:cs typeface="Tahoma" pitchFamily="34" charset="0"/>
              </a:rPr>
              <a:t>излучаемых помех. Указаны нормы излучения на расстоянии 1 м от </a:t>
            </a:r>
            <a:r>
              <a:rPr lang="ru-RU" dirty="0" smtClean="0">
                <a:latin typeface="Tahoma" pitchFamily="34" charset="0"/>
                <a:ea typeface="Tahoma" pitchFamily="34" charset="0"/>
                <a:cs typeface="Tahoma" pitchFamily="34" charset="0"/>
              </a:rPr>
              <a:t>источника </a:t>
            </a:r>
            <a:r>
              <a:rPr lang="ru-RU" dirty="0" smtClean="0">
                <a:latin typeface="Tahoma" pitchFamily="34" charset="0"/>
                <a:ea typeface="Tahoma" pitchFamily="34" charset="0"/>
                <a:cs typeface="Tahoma" pitchFamily="34" charset="0"/>
              </a:rPr>
              <a:t>помех. На рисунке видно, </a:t>
            </a:r>
            <a:r>
              <a:rPr lang="ru-RU" dirty="0" smtClean="0">
                <a:latin typeface="Tahoma" pitchFamily="34" charset="0"/>
                <a:ea typeface="Tahoma" pitchFamily="34" charset="0"/>
                <a:cs typeface="Tahoma" pitchFamily="34" charset="0"/>
              </a:rPr>
              <a:t>насколько </a:t>
            </a:r>
            <a:r>
              <a:rPr lang="ru-RU" dirty="0" smtClean="0">
                <a:latin typeface="Tahoma" pitchFamily="34" charset="0"/>
                <a:ea typeface="Tahoma" pitchFamily="34" charset="0"/>
                <a:cs typeface="Tahoma" pitchFamily="34" charset="0"/>
              </a:rPr>
              <a:t>различаются требования к </a:t>
            </a:r>
            <a:r>
              <a:rPr lang="ru-RU" dirty="0" smtClean="0">
                <a:latin typeface="Tahoma" pitchFamily="34" charset="0"/>
                <a:ea typeface="Tahoma" pitchFamily="34" charset="0"/>
                <a:cs typeface="Tahoma" pitchFamily="34" charset="0"/>
              </a:rPr>
              <a:t>гражданской продукции </a:t>
            </a:r>
            <a:r>
              <a:rPr lang="ru-RU" dirty="0" smtClean="0">
                <a:latin typeface="Tahoma" pitchFamily="34" charset="0"/>
                <a:ea typeface="Tahoma" pitchFamily="34" charset="0"/>
                <a:cs typeface="Tahoma" pitchFamily="34" charset="0"/>
              </a:rPr>
              <a:t>(ГОСТ Р 51317.6.3), гражданской авиационной </a:t>
            </a:r>
            <a:r>
              <a:rPr lang="ru-RU" dirty="0" smtClean="0">
                <a:latin typeface="Tahoma" pitchFamily="34" charset="0"/>
                <a:ea typeface="Tahoma" pitchFamily="34" charset="0"/>
                <a:cs typeface="Tahoma" pitchFamily="34" charset="0"/>
              </a:rPr>
              <a:t>продукции </a:t>
            </a:r>
            <a:r>
              <a:rPr lang="ru-RU" dirty="0" smtClean="0">
                <a:latin typeface="Tahoma" pitchFamily="34" charset="0"/>
                <a:ea typeface="Tahoma" pitchFamily="34" charset="0"/>
                <a:cs typeface="Tahoma" pitchFamily="34" charset="0"/>
              </a:rPr>
              <a:t>(КТ-160D), военной </a:t>
            </a:r>
            <a:r>
              <a:rPr lang="ru-RU" dirty="0" smtClean="0">
                <a:latin typeface="Tahoma" pitchFamily="34" charset="0"/>
                <a:ea typeface="Tahoma" pitchFamily="34" charset="0"/>
                <a:cs typeface="Tahoma" pitchFamily="34" charset="0"/>
              </a:rPr>
              <a:t>авиационной </a:t>
            </a:r>
            <a:r>
              <a:rPr lang="ru-RU" dirty="0" smtClean="0">
                <a:latin typeface="Tahoma" pitchFamily="34" charset="0"/>
                <a:ea typeface="Tahoma" pitchFamily="34" charset="0"/>
                <a:cs typeface="Tahoma" pitchFamily="34" charset="0"/>
              </a:rPr>
              <a:t>продукции и наземному </a:t>
            </a:r>
            <a:r>
              <a:rPr lang="ru-RU" dirty="0" smtClean="0">
                <a:latin typeface="Tahoma" pitchFamily="34" charset="0"/>
                <a:ea typeface="Tahoma" pitchFamily="34" charset="0"/>
                <a:cs typeface="Tahoma" pitchFamily="34" charset="0"/>
              </a:rPr>
              <a:t>военному </a:t>
            </a:r>
            <a:r>
              <a:rPr lang="ru-RU" dirty="0" smtClean="0">
                <a:latin typeface="Tahoma" pitchFamily="34" charset="0"/>
                <a:ea typeface="Tahoma" pitchFamily="34" charset="0"/>
                <a:cs typeface="Tahoma" pitchFamily="34" charset="0"/>
              </a:rPr>
              <a:t>оборудованию – разница </a:t>
            </a:r>
            <a:r>
              <a:rPr lang="ru-RU" dirty="0" smtClean="0">
                <a:latin typeface="Tahoma" pitchFamily="34" charset="0"/>
                <a:ea typeface="Tahoma" pitchFamily="34" charset="0"/>
                <a:cs typeface="Tahoma" pitchFamily="34" charset="0"/>
              </a:rPr>
              <a:t>допустимых </a:t>
            </a:r>
            <a:r>
              <a:rPr lang="ru-RU" dirty="0" smtClean="0">
                <a:latin typeface="Tahoma" pitchFamily="34" charset="0"/>
                <a:ea typeface="Tahoma" pitchFamily="34" charset="0"/>
                <a:cs typeface="Tahoma" pitchFamily="34" charset="0"/>
              </a:rPr>
              <a:t>уровней помех достигает 40 дБ. Это очень жёсткие требования: напомним, что напряжённость поля 1 В/м равна 120 </a:t>
            </a:r>
            <a:r>
              <a:rPr lang="ru-RU" dirty="0" err="1" smtClean="0">
                <a:latin typeface="Tahoma" pitchFamily="34" charset="0"/>
                <a:ea typeface="Tahoma" pitchFamily="34" charset="0"/>
                <a:cs typeface="Tahoma" pitchFamily="34" charset="0"/>
              </a:rPr>
              <a:t>дБмкВ</a:t>
            </a:r>
            <a:r>
              <a:rPr lang="ru-RU" dirty="0" smtClean="0">
                <a:latin typeface="Tahoma" pitchFamily="34" charset="0"/>
                <a:ea typeface="Tahoma" pitchFamily="34" charset="0"/>
                <a:cs typeface="Tahoma" pitchFamily="34" charset="0"/>
              </a:rPr>
              <a:t>/м, а обычный сотовый телефон способен создавать поля </a:t>
            </a:r>
            <a:r>
              <a:rPr lang="ru-RU" dirty="0" smtClean="0">
                <a:latin typeface="Tahoma" pitchFamily="34" charset="0"/>
                <a:ea typeface="Tahoma" pitchFamily="34" charset="0"/>
                <a:cs typeface="Tahoma" pitchFamily="34" charset="0"/>
              </a:rPr>
              <a:t>напряжённостью </a:t>
            </a:r>
            <a:r>
              <a:rPr lang="ru-RU" dirty="0" smtClean="0">
                <a:latin typeface="Tahoma" pitchFamily="34" charset="0"/>
                <a:ea typeface="Tahoma" pitchFamily="34" charset="0"/>
                <a:cs typeface="Tahoma" pitchFamily="34" charset="0"/>
              </a:rPr>
              <a:t>до 30 В/м на расстоянии 1 см от передающей антенны.</a:t>
            </a:r>
            <a:endParaRPr lang="ru-RU" dirty="0">
              <a:latin typeface="Tahoma" pitchFamily="34" charset="0"/>
              <a:ea typeface="Tahoma" pitchFamily="34" charset="0"/>
              <a:cs typeface="Tahoma"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11560" y="1844824"/>
            <a:ext cx="7992888" cy="1661993"/>
          </a:xfrm>
          <a:prstGeom prst="rect">
            <a:avLst/>
          </a:prstGeom>
        </p:spPr>
        <p:txBody>
          <a:bodyPr wrap="square">
            <a:spAutoFit/>
          </a:bodyPr>
          <a:lstStyle/>
          <a:p>
            <a:pPr>
              <a:buNone/>
            </a:pPr>
            <a:endParaRPr lang="ru-RU" sz="2000" dirty="0" smtClean="0"/>
          </a:p>
          <a:p>
            <a:pPr>
              <a:buNone/>
            </a:pPr>
            <a:endParaRPr lang="ru-RU" dirty="0" smtClean="0"/>
          </a:p>
          <a:p>
            <a:endParaRPr lang="ru-RU" sz="1600" dirty="0" smtClean="0"/>
          </a:p>
          <a:p>
            <a:endParaRPr lang="ru-RU" sz="1600" dirty="0" smtClean="0"/>
          </a:p>
          <a:p>
            <a:endParaRPr lang="ru-RU" sz="1600" dirty="0" smtClean="0"/>
          </a:p>
          <a:p>
            <a:endParaRPr lang="ru-RU" sz="1600" dirty="0" smtClean="0"/>
          </a:p>
        </p:txBody>
      </p:sp>
      <p:sp>
        <p:nvSpPr>
          <p:cNvPr id="7" name="TextBox 6"/>
          <p:cNvSpPr txBox="1"/>
          <p:nvPr/>
        </p:nvSpPr>
        <p:spPr>
          <a:xfrm>
            <a:off x="2016224" y="548680"/>
            <a:ext cx="7092280" cy="400110"/>
          </a:xfrm>
          <a:prstGeom prst="rect">
            <a:avLst/>
          </a:prstGeom>
          <a:noFill/>
        </p:spPr>
        <p:txBody>
          <a:bodyPr wrap="square" rtlCol="0">
            <a:spAutoFit/>
          </a:bodyPr>
          <a:lstStyle/>
          <a:p>
            <a:r>
              <a:rPr lang="ru-RU" sz="2000" b="1" dirty="0" smtClean="0">
                <a:solidFill>
                  <a:schemeClr val="bg1"/>
                </a:solidFill>
                <a:latin typeface="Tahoma" pitchFamily="34" charset="0"/>
                <a:ea typeface="Tahoma" pitchFamily="34" charset="0"/>
                <a:cs typeface="Tahoma" pitchFamily="34" charset="0"/>
              </a:rPr>
              <a:t>Требования к гражданской и специальной Технике</a:t>
            </a:r>
            <a:endParaRPr lang="ru-RU" sz="1900" b="1" cap="all" dirty="0">
              <a:solidFill>
                <a:schemeClr val="bg1"/>
              </a:solidFill>
              <a:latin typeface="Tahoma" pitchFamily="34" charset="0"/>
              <a:ea typeface="Tahoma" pitchFamily="34" charset="0"/>
              <a:cs typeface="Tahoma" pitchFamily="34" charset="0"/>
            </a:endParaRPr>
          </a:p>
        </p:txBody>
      </p:sp>
      <p:pic>
        <p:nvPicPr>
          <p:cNvPr id="9" name="Picture 2"/>
          <p:cNvPicPr>
            <a:picLocks noChangeAspect="1" noChangeArrowheads="1"/>
          </p:cNvPicPr>
          <p:nvPr/>
        </p:nvPicPr>
        <p:blipFill>
          <a:blip r:embed="rId2" cstate="print"/>
          <a:srcRect/>
          <a:stretch>
            <a:fillRect/>
          </a:stretch>
        </p:blipFill>
        <p:spPr bwMode="auto">
          <a:xfrm>
            <a:off x="2082105" y="1412776"/>
            <a:ext cx="6810375" cy="4000500"/>
          </a:xfrm>
          <a:prstGeom prst="rect">
            <a:avLst/>
          </a:prstGeom>
          <a:noFill/>
          <a:ln w="9525">
            <a:noFill/>
            <a:miter lim="800000"/>
            <a:headEnd/>
            <a:tailEnd/>
          </a:ln>
          <a:effectLst/>
        </p:spPr>
      </p:pic>
      <p:sp>
        <p:nvSpPr>
          <p:cNvPr id="11" name="TextBox 10"/>
          <p:cNvSpPr txBox="1"/>
          <p:nvPr/>
        </p:nvSpPr>
        <p:spPr>
          <a:xfrm>
            <a:off x="1547664" y="5589240"/>
            <a:ext cx="7272808" cy="646331"/>
          </a:xfrm>
          <a:prstGeom prst="rect">
            <a:avLst/>
          </a:prstGeom>
          <a:noFill/>
        </p:spPr>
        <p:txBody>
          <a:bodyPr wrap="square" rtlCol="0">
            <a:spAutoFit/>
          </a:bodyPr>
          <a:lstStyle/>
          <a:p>
            <a:pPr algn="ctr"/>
            <a:r>
              <a:rPr lang="ru-RU" dirty="0" smtClean="0">
                <a:latin typeface="Tahoma" pitchFamily="34" charset="0"/>
                <a:ea typeface="Tahoma" pitchFamily="34" charset="0"/>
                <a:cs typeface="Tahoma" pitchFamily="34" charset="0"/>
              </a:rPr>
              <a:t>Рис.1 - </a:t>
            </a:r>
            <a:r>
              <a:rPr lang="ru-RU" dirty="0" smtClean="0">
                <a:latin typeface="Tahoma" pitchFamily="34" charset="0"/>
                <a:ea typeface="Tahoma" pitchFamily="34" charset="0"/>
                <a:cs typeface="Tahoma" pitchFamily="34" charset="0"/>
              </a:rPr>
              <a:t>Ограничительные линии для уровней излучаемых помех по гражданским и военным </a:t>
            </a:r>
            <a:r>
              <a:rPr lang="ru-RU" dirty="0" err="1" smtClean="0">
                <a:latin typeface="Tahoma" pitchFamily="34" charset="0"/>
                <a:ea typeface="Tahoma" pitchFamily="34" charset="0"/>
                <a:cs typeface="Tahoma" pitchFamily="34" charset="0"/>
              </a:rPr>
              <a:t>ГОСТам</a:t>
            </a:r>
            <a:endParaRPr lang="ru-RU" b="1" dirty="0" smtClean="0">
              <a:latin typeface="Tahoma" pitchFamily="34" charset="0"/>
              <a:ea typeface="Tahoma" pitchFamily="34" charset="0"/>
              <a:cs typeface="Tahoma"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016224" y="548680"/>
            <a:ext cx="7092280" cy="400110"/>
          </a:xfrm>
          <a:prstGeom prst="rect">
            <a:avLst/>
          </a:prstGeom>
          <a:noFill/>
        </p:spPr>
        <p:txBody>
          <a:bodyPr wrap="square" rtlCol="0">
            <a:spAutoFit/>
          </a:bodyPr>
          <a:lstStyle/>
          <a:p>
            <a:r>
              <a:rPr lang="ru-RU" sz="2000" b="1" dirty="0" smtClean="0">
                <a:solidFill>
                  <a:schemeClr val="bg1"/>
                </a:solidFill>
                <a:latin typeface="Tahoma" pitchFamily="34" charset="0"/>
                <a:ea typeface="Tahoma" pitchFamily="34" charset="0"/>
                <a:cs typeface="Tahoma" pitchFamily="34" charset="0"/>
              </a:rPr>
              <a:t>Результаты испытаний</a:t>
            </a:r>
            <a:endParaRPr lang="ru-RU" sz="1900" b="1" cap="all" dirty="0">
              <a:solidFill>
                <a:schemeClr val="bg1"/>
              </a:solidFill>
              <a:latin typeface="Tahoma" pitchFamily="34" charset="0"/>
              <a:ea typeface="Tahoma" pitchFamily="34" charset="0"/>
              <a:cs typeface="Tahoma" pitchFamily="34" charset="0"/>
            </a:endParaRPr>
          </a:p>
        </p:txBody>
      </p:sp>
      <p:sp>
        <p:nvSpPr>
          <p:cNvPr id="9" name="Прямоугольник 8"/>
          <p:cNvSpPr/>
          <p:nvPr/>
        </p:nvSpPr>
        <p:spPr>
          <a:xfrm>
            <a:off x="1547664" y="1916832"/>
            <a:ext cx="7200800" cy="4247317"/>
          </a:xfrm>
          <a:prstGeom prst="rect">
            <a:avLst/>
          </a:prstGeom>
        </p:spPr>
        <p:txBody>
          <a:bodyPr wrap="square">
            <a:spAutoFit/>
          </a:bodyPr>
          <a:lstStyle/>
          <a:p>
            <a:pPr algn="just">
              <a:buNone/>
            </a:pPr>
            <a:r>
              <a:rPr lang="ru-RU" dirty="0" smtClean="0">
                <a:latin typeface="Tahoma" pitchFamily="34" charset="0"/>
                <a:ea typeface="Tahoma" pitchFamily="34" charset="0"/>
                <a:cs typeface="Tahoma" pitchFamily="34" charset="0"/>
              </a:rPr>
              <a:t>АО </a:t>
            </a:r>
            <a:r>
              <a:rPr lang="ru-RU" dirty="0" smtClean="0">
                <a:latin typeface="Tahoma" pitchFamily="34" charset="0"/>
                <a:ea typeface="Tahoma" pitchFamily="34" charset="0"/>
                <a:cs typeface="Tahoma" pitchFamily="34" charset="0"/>
              </a:rPr>
              <a:t>«ТЕСТПРИБОР» располагает собственной независимой испытательной лабораторией, которая аккредитована АР МАК и «Военным Регистром». Компания сотрудничает с ведущими институтами и лабораториями в области ЭМС, предоставляет консультации по обеспечению ЭМС систем и установок и располагает возможностью проведения комплексных испытаний. Протокол испытаний, проведённых в лаборатории, даёт основания для получения сертификата соответствия продукции существующим требованиям по ЭМС. При необходимости работы проводятся под контролем военного представителя Министерства обороны РФ. Опыт испытаний технических средств военного назначения позволил собрать статистику несоответствий испытываемых изделий нормативным требованиям. Несоответствия, выявленные в разных видах испытаний, показаны на рисунке 2.</a:t>
            </a:r>
            <a:endParaRPr lang="ru-RU" sz="1400" dirty="0" smtClean="0">
              <a:latin typeface="Tahoma" pitchFamily="34" charset="0"/>
              <a:ea typeface="Tahoma" pitchFamily="34" charset="0"/>
              <a:cs typeface="Tahoma"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11560" y="1844824"/>
            <a:ext cx="7992888" cy="1661993"/>
          </a:xfrm>
          <a:prstGeom prst="rect">
            <a:avLst/>
          </a:prstGeom>
        </p:spPr>
        <p:txBody>
          <a:bodyPr wrap="square">
            <a:spAutoFit/>
          </a:bodyPr>
          <a:lstStyle/>
          <a:p>
            <a:pPr>
              <a:buNone/>
            </a:pPr>
            <a:endParaRPr lang="ru-RU" sz="2000" dirty="0" smtClean="0"/>
          </a:p>
          <a:p>
            <a:pPr>
              <a:buNone/>
            </a:pPr>
            <a:endParaRPr lang="ru-RU" dirty="0" smtClean="0"/>
          </a:p>
          <a:p>
            <a:endParaRPr lang="ru-RU" sz="1600" dirty="0" smtClean="0"/>
          </a:p>
          <a:p>
            <a:endParaRPr lang="ru-RU" sz="1600" dirty="0" smtClean="0"/>
          </a:p>
          <a:p>
            <a:endParaRPr lang="ru-RU" sz="1600" dirty="0" smtClean="0"/>
          </a:p>
          <a:p>
            <a:endParaRPr lang="ru-RU" sz="1600" dirty="0" smtClean="0"/>
          </a:p>
        </p:txBody>
      </p:sp>
      <p:sp>
        <p:nvSpPr>
          <p:cNvPr id="9" name="TextBox 8"/>
          <p:cNvSpPr txBox="1"/>
          <p:nvPr/>
        </p:nvSpPr>
        <p:spPr>
          <a:xfrm>
            <a:off x="2016224" y="548680"/>
            <a:ext cx="7092280" cy="400110"/>
          </a:xfrm>
          <a:prstGeom prst="rect">
            <a:avLst/>
          </a:prstGeom>
          <a:noFill/>
        </p:spPr>
        <p:txBody>
          <a:bodyPr wrap="square" rtlCol="0">
            <a:spAutoFit/>
          </a:bodyPr>
          <a:lstStyle/>
          <a:p>
            <a:r>
              <a:rPr lang="ru-RU" sz="2000" b="1" dirty="0" smtClean="0">
                <a:solidFill>
                  <a:schemeClr val="bg1"/>
                </a:solidFill>
                <a:latin typeface="Tahoma" pitchFamily="34" charset="0"/>
                <a:ea typeface="Tahoma" pitchFamily="34" charset="0"/>
                <a:cs typeface="Tahoma" pitchFamily="34" charset="0"/>
              </a:rPr>
              <a:t>Результаты испытаний</a:t>
            </a:r>
            <a:endParaRPr lang="ru-RU" sz="1900" b="1" cap="all" dirty="0">
              <a:solidFill>
                <a:schemeClr val="bg1"/>
              </a:solidFill>
              <a:latin typeface="Tahoma" pitchFamily="34" charset="0"/>
              <a:ea typeface="Tahoma" pitchFamily="34" charset="0"/>
              <a:cs typeface="Tahoma" pitchFamily="34" charset="0"/>
            </a:endParaRPr>
          </a:p>
        </p:txBody>
      </p:sp>
      <p:pic>
        <p:nvPicPr>
          <p:cNvPr id="2050" name="Picture 2"/>
          <p:cNvPicPr>
            <a:picLocks noChangeAspect="1" noChangeArrowheads="1"/>
          </p:cNvPicPr>
          <p:nvPr/>
        </p:nvPicPr>
        <p:blipFill>
          <a:blip r:embed="rId2" cstate="print"/>
          <a:srcRect/>
          <a:stretch>
            <a:fillRect/>
          </a:stretch>
        </p:blipFill>
        <p:spPr bwMode="auto">
          <a:xfrm>
            <a:off x="2051720" y="1268760"/>
            <a:ext cx="6791325" cy="4476750"/>
          </a:xfrm>
          <a:prstGeom prst="rect">
            <a:avLst/>
          </a:prstGeom>
          <a:noFill/>
          <a:ln w="9525">
            <a:noFill/>
            <a:miter lim="800000"/>
            <a:headEnd/>
            <a:tailEnd/>
          </a:ln>
          <a:effectLst/>
        </p:spPr>
      </p:pic>
      <p:sp>
        <p:nvSpPr>
          <p:cNvPr id="10" name="TextBox 9"/>
          <p:cNvSpPr txBox="1"/>
          <p:nvPr/>
        </p:nvSpPr>
        <p:spPr>
          <a:xfrm>
            <a:off x="1547664" y="5805264"/>
            <a:ext cx="7272808" cy="646331"/>
          </a:xfrm>
          <a:prstGeom prst="rect">
            <a:avLst/>
          </a:prstGeom>
          <a:noFill/>
        </p:spPr>
        <p:txBody>
          <a:bodyPr wrap="square" rtlCol="0">
            <a:spAutoFit/>
          </a:bodyPr>
          <a:lstStyle/>
          <a:p>
            <a:pPr algn="ctr"/>
            <a:r>
              <a:rPr lang="ru-RU" dirty="0" smtClean="0">
                <a:latin typeface="Tahoma" pitchFamily="34" charset="0"/>
                <a:ea typeface="Tahoma" pitchFamily="34" charset="0"/>
                <a:cs typeface="Tahoma" pitchFamily="34" charset="0"/>
              </a:rPr>
              <a:t>Рис.2 - </a:t>
            </a:r>
            <a:r>
              <a:rPr lang="ru-RU" dirty="0" smtClean="0">
                <a:latin typeface="Tahoma" pitchFamily="34" charset="0"/>
                <a:ea typeface="Tahoma" pitchFamily="34" charset="0"/>
                <a:cs typeface="Tahoma" pitchFamily="34" charset="0"/>
              </a:rPr>
              <a:t>Распределение выявленных несоответствий испытываемых изделий по видам испытаний </a:t>
            </a:r>
            <a:endParaRPr lang="ru-RU" b="1" dirty="0" smtClean="0">
              <a:latin typeface="Tahoma" pitchFamily="34" charset="0"/>
              <a:ea typeface="Tahoma" pitchFamily="34" charset="0"/>
              <a:cs typeface="Tahoma"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016224" y="548680"/>
            <a:ext cx="7092280" cy="400110"/>
          </a:xfrm>
          <a:prstGeom prst="rect">
            <a:avLst/>
          </a:prstGeom>
          <a:noFill/>
        </p:spPr>
        <p:txBody>
          <a:bodyPr wrap="square" rtlCol="0">
            <a:spAutoFit/>
          </a:bodyPr>
          <a:lstStyle/>
          <a:p>
            <a:r>
              <a:rPr lang="ru-RU" sz="2000" b="1" dirty="0" err="1" smtClean="0">
                <a:solidFill>
                  <a:schemeClr val="bg1"/>
                </a:solidFill>
                <a:latin typeface="Tahoma" pitchFamily="34" charset="0"/>
                <a:ea typeface="Tahoma" pitchFamily="34" charset="0"/>
                <a:cs typeface="Tahoma" pitchFamily="34" charset="0"/>
              </a:rPr>
              <a:t>Помехоэмиссия</a:t>
            </a:r>
            <a:endParaRPr lang="ru-RU" sz="1900" b="1" cap="all" dirty="0">
              <a:solidFill>
                <a:schemeClr val="bg1"/>
              </a:solidFill>
              <a:latin typeface="Tahoma" pitchFamily="34" charset="0"/>
              <a:ea typeface="Tahoma" pitchFamily="34" charset="0"/>
              <a:cs typeface="Tahoma" pitchFamily="34" charset="0"/>
            </a:endParaRPr>
          </a:p>
        </p:txBody>
      </p:sp>
      <p:sp>
        <p:nvSpPr>
          <p:cNvPr id="9" name="Прямоугольник 8"/>
          <p:cNvSpPr/>
          <p:nvPr/>
        </p:nvSpPr>
        <p:spPr>
          <a:xfrm>
            <a:off x="1547664" y="1916832"/>
            <a:ext cx="7200800" cy="2308324"/>
          </a:xfrm>
          <a:prstGeom prst="rect">
            <a:avLst/>
          </a:prstGeom>
        </p:spPr>
        <p:txBody>
          <a:bodyPr wrap="square">
            <a:spAutoFit/>
          </a:bodyPr>
          <a:lstStyle/>
          <a:p>
            <a:pPr algn="just">
              <a:buNone/>
            </a:pPr>
            <a:r>
              <a:rPr lang="ru-RU" dirty="0" smtClean="0">
                <a:latin typeface="Tahoma" pitchFamily="34" charset="0"/>
                <a:ea typeface="Tahoma" pitchFamily="34" charset="0"/>
                <a:cs typeface="Tahoma" pitchFamily="34" charset="0"/>
              </a:rPr>
              <a:t>Основная масса изделий не может пройти испытаний на </a:t>
            </a:r>
            <a:r>
              <a:rPr lang="ru-RU" dirty="0" err="1" smtClean="0">
                <a:latin typeface="Tahoma" pitchFamily="34" charset="0"/>
                <a:ea typeface="Tahoma" pitchFamily="34" charset="0"/>
                <a:cs typeface="Tahoma" pitchFamily="34" charset="0"/>
              </a:rPr>
              <a:t>помехоэмиссию</a:t>
            </a:r>
            <a:r>
              <a:rPr lang="ru-RU" dirty="0" smtClean="0">
                <a:latin typeface="Tahoma" pitchFamily="34" charset="0"/>
                <a:ea typeface="Tahoma" pitchFamily="34" charset="0"/>
                <a:cs typeface="Tahoma" pitchFamily="34" charset="0"/>
              </a:rPr>
              <a:t>. Это связано не только с </a:t>
            </a:r>
            <a:r>
              <a:rPr lang="ru-RU" dirty="0" smtClean="0">
                <a:latin typeface="Tahoma" pitchFamily="34" charset="0"/>
                <a:ea typeface="Tahoma" pitchFamily="34" charset="0"/>
                <a:cs typeface="Tahoma" pitchFamily="34" charset="0"/>
              </a:rPr>
              <a:t>ошибками </a:t>
            </a:r>
            <a:r>
              <a:rPr lang="ru-RU" dirty="0" smtClean="0">
                <a:latin typeface="Tahoma" pitchFamily="34" charset="0"/>
                <a:ea typeface="Tahoma" pitchFamily="34" charset="0"/>
                <a:cs typeface="Tahoma" pitchFamily="34" charset="0"/>
              </a:rPr>
              <a:t>при конструировании изделий, но и с нарушениями технологии </a:t>
            </a:r>
            <a:r>
              <a:rPr lang="ru-RU" dirty="0" smtClean="0">
                <a:latin typeface="Tahoma" pitchFamily="34" charset="0"/>
                <a:ea typeface="Tahoma" pitchFamily="34" charset="0"/>
                <a:cs typeface="Tahoma" pitchFamily="34" charset="0"/>
              </a:rPr>
              <a:t>сборки</a:t>
            </a:r>
            <a:r>
              <a:rPr lang="ru-RU" dirty="0" smtClean="0">
                <a:latin typeface="Tahoma" pitchFamily="34" charset="0"/>
                <a:ea typeface="Tahoma" pitchFamily="34" charset="0"/>
                <a:cs typeface="Tahoma" pitchFamily="34" charset="0"/>
              </a:rPr>
              <a:t>. В основном, это отсутствие </a:t>
            </a:r>
            <a:r>
              <a:rPr lang="ru-RU" dirty="0" smtClean="0">
                <a:latin typeface="Tahoma" pitchFamily="34" charset="0"/>
                <a:ea typeface="Tahoma" pitchFamily="34" charset="0"/>
                <a:cs typeface="Tahoma" pitchFamily="34" charset="0"/>
              </a:rPr>
              <a:t>проводящих </a:t>
            </a:r>
            <a:r>
              <a:rPr lang="ru-RU" dirty="0" smtClean="0">
                <a:latin typeface="Tahoma" pitchFamily="34" charset="0"/>
                <a:ea typeface="Tahoma" pitchFamily="34" charset="0"/>
                <a:cs typeface="Tahoma" pitchFamily="34" charset="0"/>
              </a:rPr>
              <a:t>прокладок, ошибки в </a:t>
            </a:r>
            <a:r>
              <a:rPr lang="ru-RU" dirty="0" smtClean="0">
                <a:latin typeface="Tahoma" pitchFamily="34" charset="0"/>
                <a:ea typeface="Tahoma" pitchFamily="34" charset="0"/>
                <a:cs typeface="Tahoma" pitchFamily="34" charset="0"/>
              </a:rPr>
              <a:t>заземлении</a:t>
            </a:r>
            <a:r>
              <a:rPr lang="ru-RU" dirty="0" smtClean="0">
                <a:latin typeface="Tahoma" pitchFamily="34" charset="0"/>
                <a:ea typeface="Tahoma" pitchFamily="34" charset="0"/>
                <a:cs typeface="Tahoma" pitchFamily="34" charset="0"/>
              </a:rPr>
              <a:t>, незащищённые </a:t>
            </a:r>
            <a:r>
              <a:rPr lang="ru-RU" dirty="0" smtClean="0">
                <a:latin typeface="Tahoma" pitchFamily="34" charset="0"/>
                <a:ea typeface="Tahoma" pitchFamily="34" charset="0"/>
                <a:cs typeface="Tahoma" pitchFamily="34" charset="0"/>
              </a:rPr>
              <a:t>вентиляционные </a:t>
            </a:r>
            <a:r>
              <a:rPr lang="ru-RU" dirty="0" smtClean="0">
                <a:latin typeface="Tahoma" pitchFamily="34" charset="0"/>
                <a:ea typeface="Tahoma" pitchFamily="34" charset="0"/>
                <a:cs typeface="Tahoma" pitchFamily="34" charset="0"/>
              </a:rPr>
              <a:t>отверстия без расчёта граничной частоты среза, отсутствие фильтров на портах ввода-вывода или </a:t>
            </a:r>
            <a:r>
              <a:rPr lang="ru-RU" dirty="0" smtClean="0">
                <a:latin typeface="Tahoma" pitchFamily="34" charset="0"/>
                <a:ea typeface="Tahoma" pitchFamily="34" charset="0"/>
                <a:cs typeface="Tahoma" pitchFamily="34" charset="0"/>
              </a:rPr>
              <a:t>недостаточная фильтрация.</a:t>
            </a:r>
            <a:endParaRPr lang="ru-RU" dirty="0" smtClean="0">
              <a:latin typeface="Tahoma" pitchFamily="34" charset="0"/>
              <a:ea typeface="Tahoma" pitchFamily="34" charset="0"/>
              <a:cs typeface="Tahoma"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016224" y="548680"/>
            <a:ext cx="7092280" cy="400110"/>
          </a:xfrm>
          <a:prstGeom prst="rect">
            <a:avLst/>
          </a:prstGeom>
          <a:noFill/>
        </p:spPr>
        <p:txBody>
          <a:bodyPr wrap="square" rtlCol="0">
            <a:spAutoFit/>
          </a:bodyPr>
          <a:lstStyle/>
          <a:p>
            <a:r>
              <a:rPr lang="ru-RU" sz="2000" b="1" dirty="0" err="1" smtClean="0">
                <a:solidFill>
                  <a:schemeClr val="bg1"/>
                </a:solidFill>
                <a:latin typeface="Tahoma" pitchFamily="34" charset="0"/>
                <a:ea typeface="Tahoma" pitchFamily="34" charset="0"/>
                <a:cs typeface="Tahoma" pitchFamily="34" charset="0"/>
              </a:rPr>
              <a:t>Кондуктивные</a:t>
            </a:r>
            <a:r>
              <a:rPr lang="ru-RU" sz="2000" b="1" dirty="0" smtClean="0">
                <a:solidFill>
                  <a:schemeClr val="bg1"/>
                </a:solidFill>
                <a:latin typeface="Tahoma" pitchFamily="34" charset="0"/>
                <a:ea typeface="Tahoma" pitchFamily="34" charset="0"/>
                <a:cs typeface="Tahoma" pitchFamily="34" charset="0"/>
              </a:rPr>
              <a:t> помехи</a:t>
            </a:r>
            <a:endParaRPr lang="ru-RU" sz="1900" b="1" cap="all" dirty="0">
              <a:solidFill>
                <a:schemeClr val="bg1"/>
              </a:solidFill>
              <a:latin typeface="Tahoma" pitchFamily="34" charset="0"/>
              <a:ea typeface="Tahoma" pitchFamily="34" charset="0"/>
              <a:cs typeface="Tahoma" pitchFamily="34" charset="0"/>
            </a:endParaRPr>
          </a:p>
        </p:txBody>
      </p:sp>
      <p:sp>
        <p:nvSpPr>
          <p:cNvPr id="8" name="Прямоугольник 7"/>
          <p:cNvSpPr/>
          <p:nvPr/>
        </p:nvSpPr>
        <p:spPr>
          <a:xfrm>
            <a:off x="1547664" y="1916832"/>
            <a:ext cx="7200800" cy="4801314"/>
          </a:xfrm>
          <a:prstGeom prst="rect">
            <a:avLst/>
          </a:prstGeom>
        </p:spPr>
        <p:txBody>
          <a:bodyPr wrap="square">
            <a:spAutoFit/>
          </a:bodyPr>
          <a:lstStyle/>
          <a:p>
            <a:pPr algn="just">
              <a:buNone/>
            </a:pPr>
            <a:r>
              <a:rPr lang="ru-RU" dirty="0" smtClean="0">
                <a:latin typeface="Tahoma" pitchFamily="34" charset="0"/>
                <a:ea typeface="Tahoma" pitchFamily="34" charset="0"/>
                <a:cs typeface="Tahoma" pitchFamily="34" charset="0"/>
              </a:rPr>
              <a:t>Микросекундные импульсные помехи (МИП) в линиях передачи данных и питания возникают от молниевых разрядов и аварий в электросетях. Несмотря на сравнительно небольшие уровни помех, доходящих до изделия, при отсутствии должных мер защиты они могут привести к сбоям в работе изделия или полному его отказу. Наносекундные импульсные помехи (НИП) из-за своих коротких фронтов имеют широкую полосу высокочастотных спектральных составляющих и соответственно могут влиять как своей энергией, выводя из строя электронику, так и приводить к сбоям в обмене данными, в случае воздействия на линии связи. Меры защиты – быстродействующие диоды, фильтры. При проведении испытаний на устойчивость к </a:t>
            </a:r>
            <a:r>
              <a:rPr lang="ru-RU" dirty="0" err="1" smtClean="0">
                <a:latin typeface="Tahoma" pitchFamily="34" charset="0"/>
                <a:ea typeface="Tahoma" pitchFamily="34" charset="0"/>
                <a:cs typeface="Tahoma" pitchFamily="34" charset="0"/>
              </a:rPr>
              <a:t>кондуктивным</a:t>
            </a:r>
            <a:r>
              <a:rPr lang="ru-RU" dirty="0" smtClean="0">
                <a:latin typeface="Tahoma" pitchFamily="34" charset="0"/>
                <a:ea typeface="Tahoma" pitchFamily="34" charset="0"/>
                <a:cs typeface="Tahoma" pitchFamily="34" charset="0"/>
              </a:rPr>
              <a:t> помехам всегда выясняется уровень чувствительности изделия. Проводимый анализ показывает, что основной причиной чувствительности к </a:t>
            </a:r>
            <a:r>
              <a:rPr lang="ru-RU" dirty="0" err="1" smtClean="0">
                <a:latin typeface="Tahoma" pitchFamily="34" charset="0"/>
                <a:ea typeface="Tahoma" pitchFamily="34" charset="0"/>
                <a:cs typeface="Tahoma" pitchFamily="34" charset="0"/>
              </a:rPr>
              <a:t>кондуктивным</a:t>
            </a:r>
            <a:r>
              <a:rPr lang="ru-RU" dirty="0" smtClean="0">
                <a:latin typeface="Tahoma" pitchFamily="34" charset="0"/>
                <a:ea typeface="Tahoma" pitchFamily="34" charset="0"/>
                <a:cs typeface="Tahoma" pitchFamily="34" charset="0"/>
              </a:rPr>
              <a:t> помехам является недостаточная фильтрация сигналов, а иногда и полное её </a:t>
            </a:r>
            <a:r>
              <a:rPr lang="ru-RU" dirty="0" smtClean="0">
                <a:latin typeface="Tahoma" pitchFamily="34" charset="0"/>
                <a:ea typeface="Tahoma" pitchFamily="34" charset="0"/>
                <a:cs typeface="Tahoma" pitchFamily="34" charset="0"/>
              </a:rPr>
              <a:t>отсутствие.</a:t>
            </a:r>
            <a:endParaRPr lang="ru-RU" dirty="0" smtClean="0">
              <a:latin typeface="Tahoma" pitchFamily="34" charset="0"/>
              <a:ea typeface="Tahoma" pitchFamily="34" charset="0"/>
              <a:cs typeface="Tahoma" pitchFamily="34"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3900</TotalTime>
  <Words>931</Words>
  <Application>Microsoft Office PowerPoint</Application>
  <PresentationFormat>Экран (4:3)</PresentationFormat>
  <Paragraphs>43</Paragraphs>
  <Slides>15</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designer</dc:creator>
  <cp:lastModifiedBy>рагозин</cp:lastModifiedBy>
  <cp:revision>233</cp:revision>
  <dcterms:created xsi:type="dcterms:W3CDTF">2017-04-10T14:38:58Z</dcterms:created>
  <dcterms:modified xsi:type="dcterms:W3CDTF">2024-05-08T08:21:57Z</dcterms:modified>
</cp:coreProperties>
</file>