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60" r:id="rId1"/>
  </p:sldMasterIdLst>
  <p:notesMasterIdLst>
    <p:notesMasterId r:id="rId11"/>
  </p:notesMasterIdLst>
  <p:handoutMasterIdLst>
    <p:handoutMasterId r:id="rId12"/>
  </p:handoutMasterIdLst>
  <p:sldIdLst>
    <p:sldId id="1603" r:id="rId2"/>
    <p:sldId id="1752" r:id="rId3"/>
    <p:sldId id="1741" r:id="rId4"/>
    <p:sldId id="1742" r:id="rId5"/>
    <p:sldId id="1750" r:id="rId6"/>
    <p:sldId id="1743" r:id="rId7"/>
    <p:sldId id="1746" r:id="rId8"/>
    <p:sldId id="1753" r:id="rId9"/>
    <p:sldId id="1726" r:id="rId10"/>
  </p:sldIdLst>
  <p:sldSz cx="12192000" cy="6858000"/>
  <p:notesSz cx="6797675" cy="9928225"/>
  <p:custDataLst>
    <p:tags r:id="rId13"/>
  </p:custDataLst>
  <p:defaultTextStyle>
    <a:defPPr>
      <a:defRPr lang="ru-RU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5D24795-5584-4844-B060-3F6CB86B88D6}">
          <p14:sldIdLst>
            <p14:sldId id="1603"/>
            <p14:sldId id="1752"/>
            <p14:sldId id="1741"/>
            <p14:sldId id="1742"/>
            <p14:sldId id="1750"/>
            <p14:sldId id="1743"/>
            <p14:sldId id="1746"/>
            <p14:sldId id="1753"/>
          </p14:sldIdLst>
        </p14:section>
        <p14:section name="Раздел без заголовка" id="{93CA0E95-CC71-431C-B792-42B4D785C0A5}">
          <p14:sldIdLst>
            <p14:sldId id="1726"/>
          </p14:sldIdLst>
        </p14:section>
      </p14:sectionLst>
    </p:ext>
    <p:ext uri="{EFAFB233-063F-42B5-8137-9DF3F51BA10A}">
      <p15:sldGuideLst xmlns:p15="http://schemas.microsoft.com/office/powerpoint/2012/main">
        <p15:guide id="4" pos="155" userDrawn="1">
          <p15:clr>
            <a:srgbClr val="A4A3A4"/>
          </p15:clr>
        </p15:guide>
        <p15:guide id="7" orient="horz" pos="142" userDrawn="1">
          <p15:clr>
            <a:srgbClr val="A4A3A4"/>
          </p15:clr>
        </p15:guide>
        <p15:guide id="11" orient="horz" pos="1752" userDrawn="1">
          <p15:clr>
            <a:srgbClr val="A4A3A4"/>
          </p15:clr>
        </p15:guide>
        <p15:guide id="14" pos="4007" userDrawn="1">
          <p15:clr>
            <a:srgbClr val="A4A3A4"/>
          </p15:clr>
        </p15:guide>
        <p15:guide id="15" orient="horz" pos="3974" userDrawn="1">
          <p15:clr>
            <a:srgbClr val="A4A3A4"/>
          </p15:clr>
        </p15:guide>
        <p15:guide id="16" pos="406" userDrawn="1">
          <p15:clr>
            <a:srgbClr val="A4A3A4"/>
          </p15:clr>
        </p15:guide>
        <p15:guide id="17" pos="7217" userDrawn="1">
          <p15:clr>
            <a:srgbClr val="A4A3A4"/>
          </p15:clr>
        </p15:guide>
        <p15:guide id="19" pos="7525" userDrawn="1">
          <p15:clr>
            <a:srgbClr val="A4A3A4"/>
          </p15:clr>
        </p15:guide>
        <p15:guide id="20" pos="2389" userDrawn="1">
          <p15:clr>
            <a:srgbClr val="A4A3A4"/>
          </p15:clr>
        </p15:guide>
        <p15:guide id="22" orient="horz" pos="3770" userDrawn="1">
          <p15:clr>
            <a:srgbClr val="A4A3A4"/>
          </p15:clr>
        </p15:guide>
        <p15:guide id="23" orient="horz" pos="1117" userDrawn="1">
          <p15:clr>
            <a:srgbClr val="A4A3A4"/>
          </p15:clr>
        </p15:guide>
        <p15:guide id="24" pos="5291" userDrawn="1">
          <p15:clr>
            <a:srgbClr val="A4A3A4"/>
          </p15:clr>
        </p15:guide>
        <p15:guide id="25" orient="horz" pos="2591" userDrawn="1">
          <p15:clr>
            <a:srgbClr val="A4A3A4"/>
          </p15:clr>
        </p15:guide>
        <p15:guide id="26" orient="horz" pos="275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ijov, Maxim" initials="CM" lastIdx="1" clrIdx="0">
    <p:extLst>
      <p:ext uri="{19B8F6BF-5375-455C-9EA6-DF929625EA0E}">
        <p15:presenceInfo xmlns:p15="http://schemas.microsoft.com/office/powerpoint/2012/main" userId="S-1-5-21-2649936947-1369757840-2002108267-121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34343"/>
    <a:srgbClr val="7F7F7F"/>
    <a:srgbClr val="5F5F5F"/>
    <a:srgbClr val="4D4D4D"/>
    <a:srgbClr val="B6C4CC"/>
    <a:srgbClr val="0070C0"/>
    <a:srgbClr val="7592AB"/>
    <a:srgbClr val="162C42"/>
    <a:srgbClr val="D4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6404" autoAdjust="0"/>
  </p:normalViewPr>
  <p:slideViewPr>
    <p:cSldViewPr snapToGrid="0">
      <p:cViewPr varScale="1">
        <p:scale>
          <a:sx n="125" d="100"/>
          <a:sy n="125" d="100"/>
        </p:scale>
        <p:origin x="102" y="246"/>
      </p:cViewPr>
      <p:guideLst>
        <p:guide pos="155"/>
        <p:guide orient="horz" pos="142"/>
        <p:guide orient="horz" pos="1752"/>
        <p:guide pos="4007"/>
        <p:guide orient="horz" pos="3974"/>
        <p:guide pos="406"/>
        <p:guide pos="7217"/>
        <p:guide pos="7525"/>
        <p:guide pos="2389"/>
        <p:guide orient="horz" pos="3770"/>
        <p:guide orient="horz" pos="1117"/>
        <p:guide pos="5291"/>
        <p:guide orient="horz" pos="2591"/>
        <p:guide orient="horz" pos="2750"/>
      </p:guideLst>
    </p:cSldViewPr>
  </p:slideViewPr>
  <p:outlineViewPr>
    <p:cViewPr>
      <p:scale>
        <a:sx n="33" d="100"/>
        <a:sy n="33" d="100"/>
      </p:scale>
      <p:origin x="0" y="37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6" tIns="45732" rIns="91466" bIns="4573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6" tIns="45732" rIns="91466" bIns="4573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1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3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6" tIns="45732" rIns="91466" bIns="4573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1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3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6" tIns="45732" rIns="91466" bIns="457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F4F00814-1A06-4648-B431-1E45F9C4B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78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6" tIns="45726" rIns="91456" bIns="4572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6" tIns="45726" rIns="91456" bIns="457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" y="742950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7" y="4714877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6" tIns="45726" rIns="91456" bIns="45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3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6" tIns="45726" rIns="91456" bIns="45726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3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6" tIns="45726" rIns="91456" bIns="457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A0C2DE7-DF1A-4C2A-91E4-E901E8A9E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386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" y="0"/>
            <a:ext cx="12191999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296" y="463631"/>
            <a:ext cx="2284800" cy="70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09074" y="3626933"/>
            <a:ext cx="9516503" cy="726011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l">
              <a:defRPr sz="2285" b="1" baseline="0">
                <a:solidFill>
                  <a:srgbClr val="606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9019" y="4588473"/>
            <a:ext cx="7253817" cy="39491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lang="en-US" sz="1285" b="0" kern="12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First main subtitle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061863" y="6268474"/>
            <a:ext cx="4908468" cy="39491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r">
              <a:buNone/>
              <a:defRPr lang="en-US" sz="1143" b="0" kern="12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Second main subtitle</a:t>
            </a:r>
          </a:p>
        </p:txBody>
      </p:sp>
    </p:spTree>
    <p:extLst>
      <p:ext uri="{BB962C8B-B14F-4D97-AF65-F5344CB8AC3E}">
        <p14:creationId xmlns:p14="http://schemas.microsoft.com/office/powerpoint/2010/main" val="7536746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" y="0"/>
            <a:ext cx="12191999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296" y="463631"/>
            <a:ext cx="2284800" cy="70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09063" y="3626924"/>
            <a:ext cx="9516505" cy="726011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l">
              <a:defRPr sz="4267" b="1" baseline="0">
                <a:solidFill>
                  <a:srgbClr val="606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9013" y="4588471"/>
            <a:ext cx="7253817" cy="39491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lang="en-US" sz="2400" b="0" kern="12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First main subtitle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061862" y="6268469"/>
            <a:ext cx="4908468" cy="39491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r">
              <a:buNone/>
              <a:defRPr lang="en-US" sz="2133" b="0" kern="12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Second main subtitle</a:t>
            </a:r>
          </a:p>
        </p:txBody>
      </p:sp>
    </p:spTree>
    <p:extLst>
      <p:ext uri="{BB962C8B-B14F-4D97-AF65-F5344CB8AC3E}">
        <p14:creationId xmlns:p14="http://schemas.microsoft.com/office/powerpoint/2010/main" val="18844067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page-fo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" y="0"/>
            <a:ext cx="1218214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32" y="463631"/>
            <a:ext cx="2284800" cy="70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09063" y="3626924"/>
            <a:ext cx="9516505" cy="726011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l">
              <a:defRPr sz="4267" b="1" baseline="0">
                <a:solidFill>
                  <a:srgbClr val="606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9013" y="4588471"/>
            <a:ext cx="7253817" cy="39491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lang="en-US" sz="2400" b="0" kern="12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First main subtitle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061862" y="6268469"/>
            <a:ext cx="4908468" cy="39491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r">
              <a:buNone/>
              <a:defRPr lang="en-US" sz="2133" b="0" kern="12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Second main subtitle</a:t>
            </a:r>
          </a:p>
        </p:txBody>
      </p:sp>
    </p:spTree>
    <p:extLst>
      <p:ext uri="{BB962C8B-B14F-4D97-AF65-F5344CB8AC3E}">
        <p14:creationId xmlns:p14="http://schemas.microsoft.com/office/powerpoint/2010/main" val="40000647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p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122" y="6306143"/>
            <a:ext cx="1337956" cy="4145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950000" cy="12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755540"/>
            <a:ext cx="1950000" cy="12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995" y="5327"/>
            <a:ext cx="8151007" cy="6847351"/>
          </a:xfrm>
          <a:prstGeom prst="rect">
            <a:avLst/>
          </a:prstGeom>
        </p:spPr>
      </p:pic>
      <p:sp>
        <p:nvSpPr>
          <p:cNvPr id="4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82218" y="2115128"/>
            <a:ext cx="9918703" cy="8890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>
              <a:buFont typeface="Arial" pitchFamily="34" charset="0"/>
              <a:buNone/>
              <a:defRPr lang="en-US" sz="3733" b="1" baseline="0" dirty="0" smtClean="0">
                <a:solidFill>
                  <a:srgbClr val="606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Chapter title</a:t>
            </a:r>
          </a:p>
        </p:txBody>
      </p:sp>
    </p:spTree>
    <p:extLst>
      <p:ext uri="{BB962C8B-B14F-4D97-AF65-F5344CB8AC3E}">
        <p14:creationId xmlns:p14="http://schemas.microsoft.com/office/powerpoint/2010/main" val="10801418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995" y="0"/>
            <a:ext cx="8151007" cy="6858000"/>
          </a:xfrm>
          <a:prstGeom prst="rect">
            <a:avLst/>
          </a:prstGeom>
        </p:spPr>
      </p:pic>
      <p:sp>
        <p:nvSpPr>
          <p:cNvPr id="7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862937" y="2724727"/>
            <a:ext cx="9918703" cy="8890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>
              <a:buFont typeface="Arial" pitchFamily="34" charset="0"/>
              <a:buNone/>
              <a:defRPr lang="en-US" sz="4267" b="1" dirty="0" smtClean="0">
                <a:solidFill>
                  <a:srgbClr val="606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755540"/>
            <a:ext cx="1950000" cy="12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00" y="463631"/>
            <a:ext cx="2284800" cy="7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887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rdinar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6835"/>
            <a:ext cx="12192000" cy="761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950000" cy="120000"/>
          </a:xfrm>
          <a:prstGeom prst="rect">
            <a:avLst/>
          </a:prstGeom>
        </p:spPr>
      </p:pic>
      <p:sp>
        <p:nvSpPr>
          <p:cNvPr id="6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181593" y="120001"/>
            <a:ext cx="9207500" cy="4699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>
              <a:buFont typeface="Arial" pitchFamily="34" charset="0"/>
              <a:buNone/>
              <a:defRPr lang="en-US" sz="2600" b="1" dirty="0" smtClean="0">
                <a:solidFill>
                  <a:srgbClr val="4D4D4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32"/>
          <p:cNvSpPr>
            <a:spLocks noGrp="1"/>
          </p:cNvSpPr>
          <p:nvPr>
            <p:ph type="body" sz="quarter" idx="13"/>
          </p:nvPr>
        </p:nvSpPr>
        <p:spPr>
          <a:xfrm>
            <a:off x="408545" y="969983"/>
            <a:ext cx="8171348" cy="67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67" b="1">
                <a:solidFill>
                  <a:srgbClr val="4D4D4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34"/>
          <p:cNvSpPr>
            <a:spLocks noGrp="1"/>
          </p:cNvSpPr>
          <p:nvPr>
            <p:ph sz="quarter" idx="14"/>
          </p:nvPr>
        </p:nvSpPr>
        <p:spPr>
          <a:xfrm>
            <a:off x="395846" y="1719283"/>
            <a:ext cx="11273367" cy="4102100"/>
          </a:xfrm>
          <a:prstGeom prst="rect">
            <a:avLst/>
          </a:prstGeom>
        </p:spPr>
        <p:txBody>
          <a:bodyPr/>
          <a:lstStyle>
            <a:lvl1pPr marL="192612" indent="-192612">
              <a:spcBef>
                <a:spcPts val="0"/>
              </a:spcBef>
              <a:buClr>
                <a:srgbClr val="C00000"/>
              </a:buClr>
              <a:buSzPct val="80000"/>
              <a:buFont typeface="Wingdings" panose="05000000000000000000" pitchFamily="2" charset="2"/>
              <a:buChar char="§"/>
              <a:defRPr sz="19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95288" indent="0">
              <a:buNone/>
              <a:defRPr sz="2167">
                <a:solidFill>
                  <a:schemeClr val="bg1">
                    <a:lumMod val="50000"/>
                  </a:schemeClr>
                </a:solidFill>
              </a:defRPr>
            </a:lvl2pPr>
            <a:lvl3pPr marL="990576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485863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98115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ru-RU" dirty="0" smtClean="0"/>
          </a:p>
          <a:p>
            <a:pPr lvl="0"/>
            <a:r>
              <a:rPr lang="en-US" dirty="0" smtClean="0"/>
              <a:t>Second level</a:t>
            </a:r>
          </a:p>
        </p:txBody>
      </p:sp>
      <p:sp>
        <p:nvSpPr>
          <p:cNvPr id="7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181595" y="6341990"/>
            <a:ext cx="5245100" cy="3429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371466" indent="-371466">
              <a:buFont typeface="Arial" pitchFamily="34" charset="0"/>
              <a:buNone/>
              <a:defRPr lang="en-US" sz="1517" b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text styles</a:t>
            </a: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182703" y="6306144"/>
            <a:ext cx="486510" cy="43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092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age-fo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" y="0"/>
            <a:ext cx="1218214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29" y="463631"/>
            <a:ext cx="2284800" cy="70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09074" y="3626933"/>
            <a:ext cx="9516503" cy="726011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l">
              <a:defRPr sz="2285" b="1" baseline="0">
                <a:solidFill>
                  <a:srgbClr val="606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9019" y="4588473"/>
            <a:ext cx="7253817" cy="39491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lang="en-US" sz="1285" b="0" kern="12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First main subtitle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061863" y="6268474"/>
            <a:ext cx="4908468" cy="39491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r">
              <a:buNone/>
              <a:defRPr lang="en-US" sz="1143" b="0" kern="12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Second main subtitle</a:t>
            </a:r>
          </a:p>
        </p:txBody>
      </p:sp>
    </p:spTree>
    <p:extLst>
      <p:ext uri="{BB962C8B-B14F-4D97-AF65-F5344CB8AC3E}">
        <p14:creationId xmlns:p14="http://schemas.microsoft.com/office/powerpoint/2010/main" val="37091199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122" y="6306144"/>
            <a:ext cx="1337956" cy="4145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1950000" cy="12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755540"/>
            <a:ext cx="1950000" cy="12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995" y="5335"/>
            <a:ext cx="8151007" cy="6847351"/>
          </a:xfrm>
          <a:prstGeom prst="rect">
            <a:avLst/>
          </a:prstGeom>
        </p:spPr>
      </p:pic>
      <p:sp>
        <p:nvSpPr>
          <p:cNvPr id="4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82220" y="2115128"/>
            <a:ext cx="9918703" cy="8890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>
              <a:buFont typeface="Arial" pitchFamily="34" charset="0"/>
              <a:buNone/>
              <a:defRPr lang="en-US" sz="2000" b="1" baseline="0" dirty="0" smtClean="0">
                <a:solidFill>
                  <a:srgbClr val="606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Chapter title</a:t>
            </a:r>
          </a:p>
        </p:txBody>
      </p:sp>
    </p:spTree>
    <p:extLst>
      <p:ext uri="{BB962C8B-B14F-4D97-AF65-F5344CB8AC3E}">
        <p14:creationId xmlns:p14="http://schemas.microsoft.com/office/powerpoint/2010/main" val="19217413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rdinar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117" y="6283109"/>
            <a:ext cx="1337956" cy="4145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13250" b="19917"/>
          <a:stretch/>
        </p:blipFill>
        <p:spPr>
          <a:xfrm>
            <a:off x="65297" y="6634166"/>
            <a:ext cx="10576583" cy="609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1950000" cy="120000"/>
          </a:xfrm>
          <a:prstGeom prst="rect">
            <a:avLst/>
          </a:prstGeom>
        </p:spPr>
      </p:pic>
      <p:sp>
        <p:nvSpPr>
          <p:cNvPr id="6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181595" y="120002"/>
            <a:ext cx="9207500" cy="4699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>
              <a:buFont typeface="Arial" pitchFamily="34" charset="0"/>
              <a:buNone/>
              <a:defRPr lang="en-US" sz="1715" b="1" dirty="0" smtClean="0">
                <a:solidFill>
                  <a:srgbClr val="4D4D4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32"/>
          <p:cNvSpPr>
            <a:spLocks noGrp="1"/>
          </p:cNvSpPr>
          <p:nvPr>
            <p:ph type="body" sz="quarter" idx="13"/>
          </p:nvPr>
        </p:nvSpPr>
        <p:spPr>
          <a:xfrm>
            <a:off x="408551" y="969985"/>
            <a:ext cx="8171348" cy="67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28" b="1">
                <a:solidFill>
                  <a:srgbClr val="4D4D4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34"/>
          <p:cNvSpPr>
            <a:spLocks noGrp="1"/>
          </p:cNvSpPr>
          <p:nvPr>
            <p:ph sz="quarter" idx="14"/>
          </p:nvPr>
        </p:nvSpPr>
        <p:spPr>
          <a:xfrm>
            <a:off x="395853" y="1719285"/>
            <a:ext cx="11273365" cy="4102100"/>
          </a:xfrm>
          <a:prstGeom prst="rect">
            <a:avLst/>
          </a:prstGeom>
        </p:spPr>
        <p:txBody>
          <a:bodyPr/>
          <a:lstStyle>
            <a:lvl1pPr marL="126981" indent="-126981">
              <a:spcBef>
                <a:spcPts val="0"/>
              </a:spcBef>
              <a:buClr>
                <a:srgbClr val="C00000"/>
              </a:buClr>
              <a:buSzPct val="80000"/>
              <a:buFont typeface="Wingdings" panose="05000000000000000000" pitchFamily="2" charset="2"/>
              <a:buChar char="§"/>
              <a:defRPr sz="1285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326523" indent="0">
              <a:buNone/>
              <a:defRPr sz="1428">
                <a:solidFill>
                  <a:schemeClr val="bg1">
                    <a:lumMod val="50000"/>
                  </a:schemeClr>
                </a:solidFill>
              </a:defRPr>
            </a:lvl2pPr>
            <a:lvl3pPr marL="653044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979566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306089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ru-RU" dirty="0" smtClean="0"/>
          </a:p>
          <a:p>
            <a:pPr lvl="0"/>
            <a:r>
              <a:rPr lang="en-US" dirty="0" smtClean="0"/>
              <a:t>Second level</a:t>
            </a:r>
          </a:p>
        </p:txBody>
      </p:sp>
      <p:sp>
        <p:nvSpPr>
          <p:cNvPr id="7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108486" y="6283110"/>
            <a:ext cx="5245100" cy="3429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244891" indent="-244891">
              <a:buFont typeface="Arial" pitchFamily="34" charset="0"/>
              <a:buNone/>
              <a:defRPr lang="en-US" sz="1000" b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1474358" y="62344"/>
            <a:ext cx="59871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7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defTabSz="1219170" eaLnBrk="1" hangingPunct="1"/>
            <a:fld id="{CE9405B8-4521-4768-926D-5AD4EBF8795D}" type="slidenum">
              <a:rPr lang="en-US" b="0" smtClean="0">
                <a:solidFill>
                  <a:srgbClr val="294E8A">
                    <a:tint val="75000"/>
                  </a:srgbClr>
                </a:solidFill>
              </a:rPr>
              <a:pPr defTabSz="1219170" eaLnBrk="1" hangingPunct="1"/>
              <a:t>‹#›</a:t>
            </a:fld>
            <a:endParaRPr lang="en-US" b="0">
              <a:solidFill>
                <a:srgbClr val="294E8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47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995" y="0"/>
            <a:ext cx="8151007" cy="6858000"/>
          </a:xfrm>
          <a:prstGeom prst="rect">
            <a:avLst/>
          </a:prstGeom>
        </p:spPr>
      </p:pic>
      <p:sp>
        <p:nvSpPr>
          <p:cNvPr id="7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862937" y="2724725"/>
            <a:ext cx="9918703" cy="8890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>
              <a:buFont typeface="Arial" pitchFamily="34" charset="0"/>
              <a:buNone/>
              <a:defRPr lang="en-US" sz="2285" b="1" dirty="0" smtClean="0">
                <a:solidFill>
                  <a:srgbClr val="606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755540"/>
            <a:ext cx="1950000" cy="12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00" y="463631"/>
            <a:ext cx="2284800" cy="7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9255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_title-fo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4932" y="2"/>
            <a:ext cx="12182140" cy="25717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43"/>
          <a:stretch/>
        </p:blipFill>
        <p:spPr>
          <a:xfrm>
            <a:off x="4932" y="5584643"/>
            <a:ext cx="12182140" cy="12733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30" y="273126"/>
            <a:ext cx="2578181" cy="599183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309067" y="3453225"/>
            <a:ext cx="9516503" cy="544508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l">
              <a:defRPr sz="3200" b="1" baseline="0">
                <a:solidFill>
                  <a:srgbClr val="606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9013" y="4290391"/>
            <a:ext cx="7253817" cy="2961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lang="en-US" sz="1800" b="0" kern="12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First main subtitle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061862" y="6333669"/>
            <a:ext cx="4908468" cy="2961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r">
              <a:buNone/>
              <a:defRPr lang="en-US" sz="1600" b="0" kern="12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Second main subtitle</a:t>
            </a:r>
          </a:p>
        </p:txBody>
      </p:sp>
    </p:spTree>
    <p:extLst>
      <p:ext uri="{BB962C8B-B14F-4D97-AF65-F5344CB8AC3E}">
        <p14:creationId xmlns:p14="http://schemas.microsoft.com/office/powerpoint/2010/main" val="3003879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995" y="3995"/>
            <a:ext cx="8151007" cy="68540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950000" cy="9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768000"/>
            <a:ext cx="1950000" cy="90000"/>
          </a:xfrm>
          <a:prstGeom prst="rect">
            <a:avLst/>
          </a:prstGeom>
        </p:spPr>
      </p:pic>
      <p:sp>
        <p:nvSpPr>
          <p:cNvPr id="14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82219" y="2349607"/>
            <a:ext cx="9918700" cy="666751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>
              <a:buFont typeface="Arial" pitchFamily="34" charset="0"/>
              <a:buNone/>
              <a:defRPr lang="en-US" sz="2800" b="1" baseline="0" dirty="0" smtClean="0">
                <a:solidFill>
                  <a:srgbClr val="606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Chapter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456" y="6446311"/>
            <a:ext cx="1337956" cy="31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96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995" y="0"/>
            <a:ext cx="8151007" cy="6858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768000"/>
            <a:ext cx="1950000" cy="90000"/>
          </a:xfrm>
          <a:prstGeom prst="rect">
            <a:avLst/>
          </a:prstGeom>
        </p:spPr>
      </p:pic>
      <p:sp>
        <p:nvSpPr>
          <p:cNvPr id="7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862938" y="2762251"/>
            <a:ext cx="9918700" cy="666751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>
              <a:buFont typeface="Arial" pitchFamily="34" charset="0"/>
              <a:buNone/>
              <a:defRPr lang="en-US" sz="3200" b="1" dirty="0" smtClean="0">
                <a:solidFill>
                  <a:srgbClr val="606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30" y="273126"/>
            <a:ext cx="2578181" cy="59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4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Ordinar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117" y="6283109"/>
            <a:ext cx="1337956" cy="4145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13250" b="19917"/>
          <a:stretch/>
        </p:blipFill>
        <p:spPr>
          <a:xfrm>
            <a:off x="65293" y="6634167"/>
            <a:ext cx="10576585" cy="609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950000" cy="120000"/>
          </a:xfrm>
          <a:prstGeom prst="rect">
            <a:avLst/>
          </a:prstGeom>
        </p:spPr>
      </p:pic>
      <p:sp>
        <p:nvSpPr>
          <p:cNvPr id="6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181595" y="120003"/>
            <a:ext cx="9207500" cy="4699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marL="0" indent="0">
              <a:buFont typeface="Arial" pitchFamily="34" charset="0"/>
              <a:buNone/>
              <a:defRPr lang="en-US" sz="3200" b="1" dirty="0" smtClean="0">
                <a:solidFill>
                  <a:srgbClr val="4D4D4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32"/>
          <p:cNvSpPr>
            <a:spLocks noGrp="1"/>
          </p:cNvSpPr>
          <p:nvPr>
            <p:ph type="body" sz="quarter" idx="13"/>
          </p:nvPr>
        </p:nvSpPr>
        <p:spPr>
          <a:xfrm>
            <a:off x="408546" y="969986"/>
            <a:ext cx="8171348" cy="67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 b="1">
                <a:solidFill>
                  <a:srgbClr val="4D4D4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34"/>
          <p:cNvSpPr>
            <a:spLocks noGrp="1"/>
          </p:cNvSpPr>
          <p:nvPr>
            <p:ph sz="quarter" idx="14"/>
          </p:nvPr>
        </p:nvSpPr>
        <p:spPr>
          <a:xfrm>
            <a:off x="395847" y="1719286"/>
            <a:ext cx="11273367" cy="4102100"/>
          </a:xfrm>
          <a:prstGeom prst="rect">
            <a:avLst/>
          </a:prstGeom>
        </p:spPr>
        <p:txBody>
          <a:bodyPr/>
          <a:lstStyle>
            <a:lvl1pPr marL="237066" indent="-237066">
              <a:spcBef>
                <a:spcPts val="0"/>
              </a:spcBef>
              <a:buClr>
                <a:srgbClr val="C00000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09597" indent="0">
              <a:buNone/>
              <a:defRPr sz="2667">
                <a:solidFill>
                  <a:schemeClr val="bg1">
                    <a:lumMod val="50000"/>
                  </a:schemeClr>
                </a:solidFill>
              </a:defRPr>
            </a:lvl2pPr>
            <a:lvl3pPr marL="1219194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82879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2438388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ru-RU" dirty="0" smtClean="0"/>
          </a:p>
          <a:p>
            <a:pPr lvl="0"/>
            <a:r>
              <a:rPr lang="en-US" dirty="0" smtClean="0"/>
              <a:t>Second level</a:t>
            </a:r>
          </a:p>
        </p:txBody>
      </p:sp>
      <p:sp>
        <p:nvSpPr>
          <p:cNvPr id="7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108486" y="6283110"/>
            <a:ext cx="5245100" cy="3429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457198" indent="-457198">
              <a:buFont typeface="Arial" pitchFamily="34" charset="0"/>
              <a:buNone/>
              <a:defRPr lang="en-US" sz="1867" b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1474356" y="62346"/>
            <a:ext cx="59871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defTabSz="1219170" eaLnBrk="1" hangingPunct="1"/>
            <a:fld id="{CE9405B8-4521-4768-926D-5AD4EBF8795D}" type="slidenum">
              <a:rPr lang="en-US" b="0" smtClean="0">
                <a:solidFill>
                  <a:srgbClr val="294E8A">
                    <a:tint val="75000"/>
                  </a:srgbClr>
                </a:solidFill>
              </a:rPr>
              <a:pPr defTabSz="1219170" eaLnBrk="1" hangingPunct="1"/>
              <a:t>‹#›</a:t>
            </a:fld>
            <a:endParaRPr lang="en-US" b="0" dirty="0">
              <a:solidFill>
                <a:srgbClr val="294E8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9467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27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  <p:sldLayoutId id="2147484173" r:id="rId12"/>
    <p:sldLayoutId id="2147484174" r:id="rId13"/>
    <p:sldLayoutId id="2147484175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14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143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143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143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143">
          <a:solidFill>
            <a:schemeClr val="tx1"/>
          </a:solidFill>
          <a:latin typeface="Calibri" pitchFamily="34" charset="0"/>
        </a:defRPr>
      </a:lvl5pPr>
      <a:lvl6pPr marL="326523" algn="ctr" rtl="0" fontAlgn="base">
        <a:spcBef>
          <a:spcPct val="0"/>
        </a:spcBef>
        <a:spcAft>
          <a:spcPct val="0"/>
        </a:spcAft>
        <a:defRPr sz="3143">
          <a:solidFill>
            <a:schemeClr val="tx1"/>
          </a:solidFill>
          <a:latin typeface="Calibri" pitchFamily="34" charset="0"/>
        </a:defRPr>
      </a:lvl6pPr>
      <a:lvl7pPr marL="653044" algn="ctr" rtl="0" fontAlgn="base">
        <a:spcBef>
          <a:spcPct val="0"/>
        </a:spcBef>
        <a:spcAft>
          <a:spcPct val="0"/>
        </a:spcAft>
        <a:defRPr sz="3143">
          <a:solidFill>
            <a:schemeClr val="tx1"/>
          </a:solidFill>
          <a:latin typeface="Calibri" pitchFamily="34" charset="0"/>
        </a:defRPr>
      </a:lvl7pPr>
      <a:lvl8pPr marL="979566" algn="ctr" rtl="0" fontAlgn="base">
        <a:spcBef>
          <a:spcPct val="0"/>
        </a:spcBef>
        <a:spcAft>
          <a:spcPct val="0"/>
        </a:spcAft>
        <a:defRPr sz="3143">
          <a:solidFill>
            <a:schemeClr val="tx1"/>
          </a:solidFill>
          <a:latin typeface="Calibri" pitchFamily="34" charset="0"/>
        </a:defRPr>
      </a:lvl8pPr>
      <a:lvl9pPr marL="1306089" algn="ctr" rtl="0" fontAlgn="base">
        <a:spcBef>
          <a:spcPct val="0"/>
        </a:spcBef>
        <a:spcAft>
          <a:spcPct val="0"/>
        </a:spcAft>
        <a:defRPr sz="3143">
          <a:solidFill>
            <a:schemeClr val="tx1"/>
          </a:solidFill>
          <a:latin typeface="Calibri" pitchFamily="34" charset="0"/>
        </a:defRPr>
      </a:lvl9pPr>
    </p:titleStyle>
    <p:bodyStyle>
      <a:lvl1pPr marL="244891" indent="-2448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85" kern="1200">
          <a:solidFill>
            <a:schemeClr val="tx1"/>
          </a:solidFill>
          <a:latin typeface="+mn-lt"/>
          <a:ea typeface="+mn-ea"/>
          <a:cs typeface="+mn-cs"/>
        </a:defRPr>
      </a:lvl1pPr>
      <a:lvl2pPr marL="530599" indent="-2040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06" indent="-1632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3pPr>
      <a:lvl4pPr marL="1142826" indent="-1632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28" kern="1200">
          <a:solidFill>
            <a:schemeClr val="tx1"/>
          </a:solidFill>
          <a:latin typeface="+mn-lt"/>
          <a:ea typeface="+mn-ea"/>
          <a:cs typeface="+mn-cs"/>
        </a:defRPr>
      </a:lvl4pPr>
      <a:lvl5pPr marL="1469349" indent="-1632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28" kern="1200">
          <a:solidFill>
            <a:schemeClr val="tx1"/>
          </a:solidFill>
          <a:latin typeface="+mn-lt"/>
          <a:ea typeface="+mn-ea"/>
          <a:cs typeface="+mn-cs"/>
        </a:defRPr>
      </a:lvl5pPr>
      <a:lvl6pPr marL="1795871" indent="-163260" algn="l" defTabSz="653044" rtl="0" eaLnBrk="1" latinLnBrk="0" hangingPunct="1">
        <a:spcBef>
          <a:spcPct val="20000"/>
        </a:spcBef>
        <a:buFont typeface="Arial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6pPr>
      <a:lvl7pPr marL="2122394" indent="-163260" algn="l" defTabSz="653044" rtl="0" eaLnBrk="1" latinLnBrk="0" hangingPunct="1">
        <a:spcBef>
          <a:spcPct val="20000"/>
        </a:spcBef>
        <a:buFont typeface="Arial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7pPr>
      <a:lvl8pPr marL="2448915" indent="-163260" algn="l" defTabSz="653044" rtl="0" eaLnBrk="1" latinLnBrk="0" hangingPunct="1">
        <a:spcBef>
          <a:spcPct val="20000"/>
        </a:spcBef>
        <a:buFont typeface="Arial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8pPr>
      <a:lvl9pPr marL="2775437" indent="-163260" algn="l" defTabSz="653044" rtl="0" eaLnBrk="1" latinLnBrk="0" hangingPunct="1">
        <a:spcBef>
          <a:spcPct val="20000"/>
        </a:spcBef>
        <a:buFont typeface="Arial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044" rtl="0" eaLnBrk="1" latinLnBrk="0" hangingPunct="1">
        <a:defRPr sz="1285" kern="1200">
          <a:solidFill>
            <a:schemeClr val="tx1"/>
          </a:solidFill>
          <a:latin typeface="+mn-lt"/>
          <a:ea typeface="+mn-ea"/>
          <a:cs typeface="+mn-cs"/>
        </a:defRPr>
      </a:lvl1pPr>
      <a:lvl2pPr marL="326523" algn="l" defTabSz="653044" rtl="0" eaLnBrk="1" latinLnBrk="0" hangingPunct="1">
        <a:defRPr sz="1285" kern="1200">
          <a:solidFill>
            <a:schemeClr val="tx1"/>
          </a:solidFill>
          <a:latin typeface="+mn-lt"/>
          <a:ea typeface="+mn-ea"/>
          <a:cs typeface="+mn-cs"/>
        </a:defRPr>
      </a:lvl2pPr>
      <a:lvl3pPr marL="653044" algn="l" defTabSz="653044" rtl="0" eaLnBrk="1" latinLnBrk="0" hangingPunct="1">
        <a:defRPr sz="1285" kern="1200">
          <a:solidFill>
            <a:schemeClr val="tx1"/>
          </a:solidFill>
          <a:latin typeface="+mn-lt"/>
          <a:ea typeface="+mn-ea"/>
          <a:cs typeface="+mn-cs"/>
        </a:defRPr>
      </a:lvl3pPr>
      <a:lvl4pPr marL="979566" algn="l" defTabSz="653044" rtl="0" eaLnBrk="1" latinLnBrk="0" hangingPunct="1">
        <a:defRPr sz="1285" kern="1200">
          <a:solidFill>
            <a:schemeClr val="tx1"/>
          </a:solidFill>
          <a:latin typeface="+mn-lt"/>
          <a:ea typeface="+mn-ea"/>
          <a:cs typeface="+mn-cs"/>
        </a:defRPr>
      </a:lvl4pPr>
      <a:lvl5pPr marL="1306089" algn="l" defTabSz="653044" rtl="0" eaLnBrk="1" latinLnBrk="0" hangingPunct="1">
        <a:defRPr sz="1285" kern="1200">
          <a:solidFill>
            <a:schemeClr val="tx1"/>
          </a:solidFill>
          <a:latin typeface="+mn-lt"/>
          <a:ea typeface="+mn-ea"/>
          <a:cs typeface="+mn-cs"/>
        </a:defRPr>
      </a:lvl5pPr>
      <a:lvl6pPr marL="1632611" algn="l" defTabSz="653044" rtl="0" eaLnBrk="1" latinLnBrk="0" hangingPunct="1">
        <a:defRPr sz="1285" kern="1200">
          <a:solidFill>
            <a:schemeClr val="tx1"/>
          </a:solidFill>
          <a:latin typeface="+mn-lt"/>
          <a:ea typeface="+mn-ea"/>
          <a:cs typeface="+mn-cs"/>
        </a:defRPr>
      </a:lvl6pPr>
      <a:lvl7pPr marL="1959131" algn="l" defTabSz="653044" rtl="0" eaLnBrk="1" latinLnBrk="0" hangingPunct="1">
        <a:defRPr sz="1285" kern="1200">
          <a:solidFill>
            <a:schemeClr val="tx1"/>
          </a:solidFill>
          <a:latin typeface="+mn-lt"/>
          <a:ea typeface="+mn-ea"/>
          <a:cs typeface="+mn-cs"/>
        </a:defRPr>
      </a:lvl7pPr>
      <a:lvl8pPr marL="2285654" algn="l" defTabSz="653044" rtl="0" eaLnBrk="1" latinLnBrk="0" hangingPunct="1">
        <a:defRPr sz="1285" kern="1200">
          <a:solidFill>
            <a:schemeClr val="tx1"/>
          </a:solidFill>
          <a:latin typeface="+mn-lt"/>
          <a:ea typeface="+mn-ea"/>
          <a:cs typeface="+mn-cs"/>
        </a:defRPr>
      </a:lvl8pPr>
      <a:lvl9pPr marL="2612176" algn="l" defTabSz="653044" rtl="0" eaLnBrk="1" latinLnBrk="0" hangingPunct="1">
        <a:defRPr sz="12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ctrTitle"/>
          </p:nvPr>
        </p:nvSpPr>
        <p:spPr>
          <a:xfrm>
            <a:off x="182880" y="3725742"/>
            <a:ext cx="12199361" cy="1112958"/>
          </a:xfrm>
        </p:spPr>
        <p:txBody>
          <a:bodyPr/>
          <a:lstStyle/>
          <a:p>
            <a:r>
              <a:rPr lang="ru-RU" dirty="0" smtClean="0"/>
              <a:t>Система анализа электромагнитной обстановки с использованием приемных </a:t>
            </a:r>
            <a:br>
              <a:rPr lang="ru-RU" dirty="0" smtClean="0"/>
            </a:br>
            <a:r>
              <a:rPr lang="ru-RU" dirty="0" smtClean="0"/>
              <a:t>устройств летательного аппарата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9945" y="1229043"/>
            <a:ext cx="875030" cy="18161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609841" y="716521"/>
            <a:ext cx="1076960" cy="2235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9901095" y="108067"/>
            <a:ext cx="1025987" cy="25769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85" b="1" kern="1200" baseline="0">
                <a:solidFill>
                  <a:srgbClr val="606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5pPr>
            <a:lvl6pPr marL="326523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6pPr>
            <a:lvl7pPr marL="653044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7pPr>
            <a:lvl8pPr marL="979566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8pPr>
            <a:lvl9pPr marL="1306089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4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Экз. №____</a:t>
            </a: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182880" y="5390805"/>
            <a:ext cx="4389121" cy="1138841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85" b="1" kern="1200" baseline="0">
                <a:solidFill>
                  <a:srgbClr val="606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5pPr>
            <a:lvl6pPr marL="326523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6pPr>
            <a:lvl7pPr marL="653044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7pPr>
            <a:lvl8pPr marL="979566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8pPr>
            <a:lvl9pPr marL="1306089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1400" b="0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7608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3"/>
          <p:cNvSpPr>
            <a:spLocks noGrp="1"/>
          </p:cNvSpPr>
          <p:nvPr>
            <p:ph sz="quarter" idx="14"/>
          </p:nvPr>
        </p:nvSpPr>
        <p:spPr>
          <a:xfrm>
            <a:off x="259079" y="774405"/>
            <a:ext cx="11273365" cy="4102100"/>
          </a:xfrm>
        </p:spPr>
        <p:txBody>
          <a:bodyPr/>
          <a:lstStyle/>
          <a:p>
            <a:pPr algn="just">
              <a:spcBef>
                <a:spcPct val="0"/>
              </a:spcBef>
              <a:buClr>
                <a:schemeClr val="tx1"/>
              </a:buClr>
            </a:pPr>
            <a:r>
              <a:rPr lang="ru-RU" sz="1800" b="1" u="sng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Цель доклада</a:t>
            </a:r>
            <a:r>
              <a:rPr lang="ru-RU" sz="1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обсуждение отдельных требований, предъявляемых к разрабатываемым ЛА, возможных способов реализации этих требований, необходимости доработки действующей НТД и избирательности предъявления требований в зависимости от типа разрабатываемого ЛА, уровня решаемой задачи.  </a:t>
            </a:r>
          </a:p>
          <a:p>
            <a:pPr algn="just">
              <a:spcBef>
                <a:spcPct val="0"/>
              </a:spcBef>
              <a:buClr>
                <a:schemeClr val="tx1"/>
              </a:buClr>
            </a:pPr>
            <a:endParaRPr lang="ru-RU" sz="1800" b="1" u="sng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Clr>
                <a:schemeClr val="tx1"/>
              </a:buClr>
            </a:pPr>
            <a:r>
              <a:rPr lang="ru-RU" sz="1800" b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Типовое </a:t>
            </a:r>
            <a:r>
              <a:rPr lang="ru-RU" sz="1800" b="1" u="sng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требование к разработчикам ЛА: </a:t>
            </a:r>
          </a:p>
          <a:p>
            <a:pPr algn="just">
              <a:spcBef>
                <a:spcPct val="0"/>
              </a:spcBef>
              <a:buClr>
                <a:schemeClr val="tx1"/>
              </a:buClr>
            </a:pPr>
            <a:endParaRPr lang="ru-RU" sz="18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Clr>
                <a:schemeClr val="tx1"/>
              </a:buCl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Наличие </a:t>
            </a:r>
            <a:r>
              <a:rPr lang="ru-RU" sz="1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системы анализа ЭМО, определяющей факт воздействия радиопомех и их интенсивность,  реализация возможности  в автоматическом или неавтоматическом режиме управлять параметрами РЭС ( мощностью передатчика, чувствительностью приемника, рабочей частотой, режимами работы, видами и параметрами сигналов) и защиты от радиопомех. </a:t>
            </a:r>
          </a:p>
          <a:p>
            <a:pPr algn="just">
              <a:spcBef>
                <a:spcPct val="0"/>
              </a:spcBef>
              <a:buClr>
                <a:schemeClr val="tx1"/>
              </a:buClr>
            </a:pPr>
            <a:endParaRPr lang="ru-RU" sz="18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Clr>
                <a:schemeClr val="tx1"/>
              </a:buCl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Логичным </a:t>
            </a:r>
            <a:r>
              <a:rPr lang="ru-RU" sz="1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решением является использование для анализа ЭМО имеющихся на борту РЭС. 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259079" y="6391272"/>
            <a:ext cx="10989589" cy="3128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14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5pPr>
            <a:lvl6pPr marL="326523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6pPr>
            <a:lvl7pPr marL="653044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7pPr>
            <a:lvl8pPr marL="979566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8pPr>
            <a:lvl9pPr marL="1306089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400" dirty="0"/>
              <a:t>Система анализа электромагнитной обстановки с использованием приемных </a:t>
            </a:r>
            <a:r>
              <a:rPr lang="ru-RU" sz="1400" dirty="0" smtClean="0"/>
              <a:t>устройств </a:t>
            </a:r>
            <a:r>
              <a:rPr lang="ru-RU" sz="1400" dirty="0"/>
              <a:t>летательного аппарата</a:t>
            </a:r>
            <a:endParaRPr lang="ru-RU" sz="1400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2972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7"/>
          <p:cNvSpPr txBox="1">
            <a:spLocks/>
          </p:cNvSpPr>
          <p:nvPr/>
        </p:nvSpPr>
        <p:spPr>
          <a:xfrm>
            <a:off x="10503132" y="229842"/>
            <a:ext cx="486456" cy="29752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990551">
              <a:defRPr/>
            </a:pPr>
            <a:fld id="{CE9405B8-4521-4768-926D-5AD4EBF8795D}" type="slidenum">
              <a:rPr lang="en-US" sz="1600">
                <a:solidFill>
                  <a:srgbClr val="294E8A">
                    <a:tint val="75000"/>
                  </a:srgbClr>
                </a:solidFill>
                <a:latin typeface="Calibri"/>
              </a:rPr>
              <a:pPr algn="r" defTabSz="990551">
                <a:defRPr/>
              </a:pPr>
              <a:t>3</a:t>
            </a:fld>
            <a:endParaRPr lang="en-US" sz="1600" dirty="0">
              <a:solidFill>
                <a:srgbClr val="294E8A">
                  <a:tint val="75000"/>
                </a:srgbClr>
              </a:solidFill>
              <a:latin typeface="Calibri"/>
            </a:endParaRPr>
          </a:p>
        </p:txBody>
      </p:sp>
      <p:sp>
        <p:nvSpPr>
          <p:cNvPr id="210" name="TextBox 209"/>
          <p:cNvSpPr txBox="1"/>
          <p:nvPr/>
        </p:nvSpPr>
        <p:spPr>
          <a:xfrm rot="1896853">
            <a:off x="2947431" y="4549412"/>
            <a:ext cx="8775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МУВП</a:t>
            </a:r>
          </a:p>
        </p:txBody>
      </p:sp>
      <p:cxnSp>
        <p:nvCxnSpPr>
          <p:cNvPr id="217" name="Прямая соединительная линия 216"/>
          <p:cNvCxnSpPr/>
          <p:nvPr/>
        </p:nvCxnSpPr>
        <p:spPr>
          <a:xfrm>
            <a:off x="3374786" y="3680792"/>
            <a:ext cx="3369704" cy="1685319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 стрелкой 218"/>
          <p:cNvCxnSpPr/>
          <p:nvPr/>
        </p:nvCxnSpPr>
        <p:spPr>
          <a:xfrm>
            <a:off x="3608344" y="3588123"/>
            <a:ext cx="3473897" cy="1499432"/>
          </a:xfrm>
          <a:prstGeom prst="straightConnector1">
            <a:avLst/>
          </a:prstGeom>
          <a:ln w="127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 rot="1464770">
            <a:off x="4634705" y="4050986"/>
            <a:ext cx="1612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Длина ВПП </a:t>
            </a:r>
            <a:r>
              <a:rPr lang="ru-RU" sz="1200" b="1" dirty="0" smtClean="0">
                <a:solidFill>
                  <a:schemeClr val="bg1"/>
                </a:solidFill>
              </a:rPr>
              <a:t>1200 </a:t>
            </a:r>
            <a:r>
              <a:rPr lang="ru-RU" sz="1200" b="1" dirty="0">
                <a:solidFill>
                  <a:schemeClr val="bg1"/>
                </a:solidFill>
              </a:rPr>
              <a:t>м</a:t>
            </a:r>
          </a:p>
        </p:txBody>
      </p:sp>
      <p:sp>
        <p:nvSpPr>
          <p:cNvPr id="24" name="Заголовок 6"/>
          <p:cNvSpPr txBox="1">
            <a:spLocks/>
          </p:cNvSpPr>
          <p:nvPr/>
        </p:nvSpPr>
        <p:spPr>
          <a:xfrm>
            <a:off x="449580" y="229842"/>
            <a:ext cx="11231880" cy="584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14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5pPr>
            <a:lvl6pPr marL="326523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6pPr>
            <a:lvl7pPr marL="653044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7pPr>
            <a:lvl8pPr marL="979566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8pPr>
            <a:lvl9pPr marL="1306089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sz="1800" dirty="0" smtClean="0"/>
              <a:t>Как и любое другое техническое устройство, бортовые приемные устройства могут быть использоваться для анализа электромагнитной обстановки на борту. Каждый летательный аппарат имеет несколько устройств в разных частотных диапазонах. </a:t>
            </a:r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Системы связи: от 100-500 МГц; спутниковая связь 10-12 </a:t>
            </a:r>
            <a:r>
              <a:rPr lang="ru-RU" sz="1800" dirty="0"/>
              <a:t>Г</a:t>
            </a:r>
            <a:r>
              <a:rPr lang="ru-RU" sz="1800" dirty="0" smtClean="0"/>
              <a:t>Гц, связь прямой видимости 2-6 ГГц</a:t>
            </a:r>
          </a:p>
          <a:p>
            <a:pPr algn="just"/>
            <a:r>
              <a:rPr lang="ru-RU" sz="1800" dirty="0" smtClean="0"/>
              <a:t>Приемник СНС 1,4-1,6 ГГц</a:t>
            </a:r>
          </a:p>
          <a:p>
            <a:pPr algn="just"/>
            <a:r>
              <a:rPr lang="ru-RU" sz="1800" dirty="0" smtClean="0"/>
              <a:t>БРЛС 8-9 ГГц</a:t>
            </a:r>
          </a:p>
          <a:p>
            <a:pPr algn="just"/>
            <a:endParaRPr lang="ru-RU" sz="1800" dirty="0"/>
          </a:p>
          <a:p>
            <a:pPr algn="just"/>
            <a:r>
              <a:rPr lang="ru-RU" sz="1800" dirty="0" smtClean="0"/>
              <a:t>Если рассматривать отдельную систему анализа ЭМО, то из-за заложенных ограничений по габаритам, массе, стоимости</a:t>
            </a:r>
            <a:r>
              <a:rPr lang="ru-RU" sz="1800" dirty="0"/>
              <a:t> </a:t>
            </a:r>
            <a:r>
              <a:rPr lang="ru-RU" sz="1800" dirty="0" smtClean="0"/>
              <a:t>и ширины полосы приема, система будет обладать невысокими техническими характеристиками. Как пример, из-за широко диапазона приема чувствительность снижается до -100 дБВт.</a:t>
            </a:r>
          </a:p>
          <a:p>
            <a:pPr algn="just"/>
            <a:endParaRPr lang="ru-RU" sz="1800" dirty="0" smtClean="0"/>
          </a:p>
          <a:p>
            <a:pPr algn="l"/>
            <a:endParaRPr lang="ru-RU" sz="1800" dirty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59079" y="6391272"/>
            <a:ext cx="10989589" cy="3128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14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5pPr>
            <a:lvl6pPr marL="326523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6pPr>
            <a:lvl7pPr marL="653044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7pPr>
            <a:lvl8pPr marL="979566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8pPr>
            <a:lvl9pPr marL="1306089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400" dirty="0"/>
              <a:t>Система анализа электромагнитной обстановки с использованием приемных </a:t>
            </a:r>
            <a:r>
              <a:rPr lang="ru-RU" sz="1400" dirty="0" smtClean="0"/>
              <a:t>устройств </a:t>
            </a:r>
            <a:r>
              <a:rPr lang="ru-RU" sz="1400" dirty="0"/>
              <a:t>летательного аппарата</a:t>
            </a:r>
            <a:endParaRPr lang="ru-RU" sz="1400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943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avatars.mds.yandex.net/i?id=017bcbf6cb82de901d11d532634696a1-5218825-images-taas-consumers&amp;ref=patents&amp;n=13"/>
          <p:cNvSpPr>
            <a:spLocks noChangeAspect="1" noChangeArrowheads="1"/>
          </p:cNvSpPr>
          <p:nvPr/>
        </p:nvSpPr>
        <p:spPr bwMode="auto">
          <a:xfrm>
            <a:off x="795654" y="1211897"/>
            <a:ext cx="1276985" cy="127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59079" y="6391272"/>
            <a:ext cx="10989589" cy="3128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14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5pPr>
            <a:lvl6pPr marL="326523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6pPr>
            <a:lvl7pPr marL="653044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7pPr>
            <a:lvl8pPr marL="979566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8pPr>
            <a:lvl9pPr marL="1306089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400"/>
              <a:t>Система анализа электромагнитной обстановки с использованием приемных устройств летательного аппарата</a:t>
            </a:r>
            <a:endParaRPr lang="ru-RU" sz="1400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364144"/>
              </p:ext>
            </p:extLst>
          </p:nvPr>
        </p:nvGraphicFramePr>
        <p:xfrm>
          <a:off x="1973579" y="706926"/>
          <a:ext cx="8127999" cy="2324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0529712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0719396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9339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530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Отдельная система анализа ЭМО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530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Система</a:t>
                      </a:r>
                      <a:r>
                        <a:rPr lang="ru-RU" baseline="0" dirty="0" smtClean="0"/>
                        <a:t> на основе анализа с использованием своих приемных устройств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98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Частотный диапазон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1- 18 ГГц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Выборочные</a:t>
                      </a:r>
                      <a:r>
                        <a:rPr lang="ru-RU" baseline="0" dirty="0" smtClean="0"/>
                        <a:t> диапазоны: </a:t>
                      </a:r>
                      <a:r>
                        <a:rPr lang="ru-RU" dirty="0" smtClean="0"/>
                        <a:t>100-500 МГц, 2-6 ГГц, 8-9 ГГц 10-12 ГГц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288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Чувствительность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530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-120 дБВт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530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</a:t>
                      </a:r>
                      <a:r>
                        <a:rPr lang="ru-RU" baseline="0" dirty="0" smtClean="0"/>
                        <a:t> -130 до -170 дБВт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475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Отельные антенны на разные диапазоны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</a:t>
                      </a:r>
                      <a:r>
                        <a:rPr lang="ru-RU" baseline="0" dirty="0" smtClean="0"/>
                        <a:t> требует отбельных антенн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141118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25780" y="3668459"/>
            <a:ext cx="10858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latin typeface="+mj-lt"/>
                <a:ea typeface="+mj-ea"/>
                <a:cs typeface="+mj-cs"/>
              </a:rPr>
              <a:t>Не смотря на то, что анализ ЭМО проводится не </a:t>
            </a:r>
            <a:r>
              <a:rPr lang="ru-RU" sz="1800" dirty="0" smtClean="0">
                <a:latin typeface="+mj-lt"/>
                <a:ea typeface="+mj-ea"/>
                <a:cs typeface="+mj-cs"/>
              </a:rPr>
              <a:t>во </a:t>
            </a:r>
            <a:r>
              <a:rPr lang="ru-RU" sz="1800" dirty="0">
                <a:latin typeface="+mj-lt"/>
                <a:ea typeface="+mj-ea"/>
                <a:cs typeface="+mj-cs"/>
              </a:rPr>
              <a:t>всем диапазоне частот, </a:t>
            </a:r>
            <a:r>
              <a:rPr lang="ru-RU" sz="1800" dirty="0" smtClean="0">
                <a:latin typeface="+mj-lt"/>
                <a:ea typeface="+mj-ea"/>
                <a:cs typeface="+mj-cs"/>
              </a:rPr>
              <a:t>эффективность регистрации помехи намного </a:t>
            </a:r>
            <a:r>
              <a:rPr lang="ru-RU" sz="1800" dirty="0">
                <a:latin typeface="+mj-lt"/>
                <a:ea typeface="+mj-ea"/>
                <a:cs typeface="+mj-cs"/>
              </a:rPr>
              <a:t>выше потому </a:t>
            </a:r>
            <a:r>
              <a:rPr lang="ru-RU" sz="1800" dirty="0" smtClean="0">
                <a:latin typeface="+mj-lt"/>
                <a:ea typeface="+mj-ea"/>
                <a:cs typeface="+mj-cs"/>
              </a:rPr>
              <a:t>что, </a:t>
            </a:r>
            <a:r>
              <a:rPr lang="ru-RU" sz="1800" dirty="0">
                <a:latin typeface="+mj-lt"/>
                <a:ea typeface="+mj-ea"/>
                <a:cs typeface="+mj-cs"/>
              </a:rPr>
              <a:t>анализ проводится на частотах </a:t>
            </a:r>
            <a:r>
              <a:rPr lang="ru-RU" sz="1800" dirty="0" smtClean="0">
                <a:latin typeface="+mj-lt"/>
                <a:ea typeface="+mj-ea"/>
                <a:cs typeface="+mj-cs"/>
              </a:rPr>
              <a:t>диапазонов </a:t>
            </a:r>
            <a:r>
              <a:rPr lang="ru-RU" sz="1800" dirty="0">
                <a:latin typeface="+mj-lt"/>
                <a:ea typeface="+mj-ea"/>
                <a:cs typeface="+mj-cs"/>
              </a:rPr>
              <a:t>работы систем </a:t>
            </a:r>
            <a:r>
              <a:rPr lang="ru-RU" sz="1800" dirty="0" smtClean="0">
                <a:latin typeface="+mj-lt"/>
                <a:ea typeface="+mj-ea"/>
                <a:cs typeface="+mj-cs"/>
              </a:rPr>
              <a:t>РЭС, т.е., </a:t>
            </a:r>
            <a:r>
              <a:rPr lang="ru-RU" sz="1800" dirty="0">
                <a:latin typeface="+mj-lt"/>
                <a:ea typeface="+mj-ea"/>
                <a:cs typeface="+mj-cs"/>
              </a:rPr>
              <a:t>фиксируются все помехи, которые могут быть </a:t>
            </a:r>
            <a:r>
              <a:rPr lang="ru-RU" sz="1800" dirty="0" smtClean="0">
                <a:latin typeface="+mj-lt"/>
                <a:ea typeface="+mj-ea"/>
                <a:cs typeface="+mj-cs"/>
              </a:rPr>
              <a:t>опасны для РЭС ЛА.</a:t>
            </a:r>
            <a:endParaRPr lang="ru-RU" sz="1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797621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/>
          <p:cNvSpPr txBox="1">
            <a:spLocks/>
          </p:cNvSpPr>
          <p:nvPr/>
        </p:nvSpPr>
        <p:spPr>
          <a:xfrm>
            <a:off x="259079" y="6391272"/>
            <a:ext cx="10989589" cy="3128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14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5pPr>
            <a:lvl6pPr marL="326523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6pPr>
            <a:lvl7pPr marL="653044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7pPr>
            <a:lvl8pPr marL="979566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8pPr>
            <a:lvl9pPr marL="1306089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400"/>
              <a:t>Система анализа электромагнитной обстановки с использованием приемных устройств летательного аппарата</a:t>
            </a:r>
            <a:endParaRPr lang="ru-RU" sz="1400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748" y="473204"/>
            <a:ext cx="6886932" cy="356312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17966" y="4361879"/>
            <a:ext cx="9441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 smtClean="0">
                <a:latin typeface="+mj-lt"/>
                <a:ea typeface="+mj-ea"/>
                <a:cs typeface="+mj-cs"/>
              </a:rPr>
              <a:t>Блок обработки сигналов, поступающих с приемных устройств летательного аппарата для анализа электромагнитной обстановки, выполняет функции определения факта воздействия и частотный </a:t>
            </a:r>
            <a:r>
              <a:rPr lang="ru-RU" sz="1800" dirty="0">
                <a:latin typeface="+mj-lt"/>
                <a:ea typeface="+mj-ea"/>
                <a:cs typeface="+mj-cs"/>
              </a:rPr>
              <a:t>диапазон помехи </a:t>
            </a:r>
          </a:p>
        </p:txBody>
      </p:sp>
    </p:spTree>
    <p:extLst>
      <p:ext uri="{BB962C8B-B14F-4D97-AF65-F5344CB8AC3E}">
        <p14:creationId xmlns:p14="http://schemas.microsoft.com/office/powerpoint/2010/main" val="115175945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 txBox="1">
            <a:spLocks/>
          </p:cNvSpPr>
          <p:nvPr/>
        </p:nvSpPr>
        <p:spPr>
          <a:xfrm>
            <a:off x="259079" y="6391272"/>
            <a:ext cx="10989589" cy="3128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14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5pPr>
            <a:lvl6pPr marL="326523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6pPr>
            <a:lvl7pPr marL="653044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7pPr>
            <a:lvl8pPr marL="979566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8pPr>
            <a:lvl9pPr marL="1306089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400"/>
              <a:t>Система анализа электромагнитной обстановки с использованием приемных устройств летательного аппарата</a:t>
            </a:r>
            <a:endParaRPr lang="ru-RU" sz="1400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900" y="719519"/>
            <a:ext cx="1060100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 smtClean="0">
                <a:latin typeface="+mj-lt"/>
                <a:ea typeface="+mj-ea"/>
                <a:cs typeface="+mj-cs"/>
              </a:rPr>
              <a:t>Требования предъявляемые к блоку обработки сигналов:</a:t>
            </a:r>
          </a:p>
          <a:p>
            <a:pPr algn="just"/>
            <a:endParaRPr lang="ru-RU" sz="1800" dirty="0" smtClean="0"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+mj-lt"/>
                <a:ea typeface="+mj-ea"/>
                <a:cs typeface="+mj-cs"/>
              </a:rPr>
              <a:t>б</a:t>
            </a:r>
            <a:r>
              <a:rPr lang="ru-RU" sz="1800" dirty="0" smtClean="0">
                <a:latin typeface="+mj-lt"/>
                <a:ea typeface="+mj-ea"/>
                <a:cs typeface="+mj-cs"/>
              </a:rPr>
              <a:t>ыстродействие для обработки большого количества данных в режиме реального времени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800" dirty="0"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+mj-lt"/>
                <a:ea typeface="+mj-ea"/>
                <a:cs typeface="+mj-cs"/>
              </a:rPr>
              <a:t>содержать алгоритмы обработки данных, которые позволяют определить факт воздействия помех на летательный аппарат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800" dirty="0" smtClean="0"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+mj-lt"/>
                <a:ea typeface="+mj-ea"/>
                <a:cs typeface="+mj-cs"/>
              </a:rPr>
              <a:t>н</a:t>
            </a:r>
            <a:r>
              <a:rPr lang="ru-RU" sz="1800" dirty="0" smtClean="0">
                <a:latin typeface="+mj-lt"/>
                <a:ea typeface="+mj-ea"/>
                <a:cs typeface="+mj-cs"/>
              </a:rPr>
              <a:t>адежность работы блока для минимизации вероятности ошибок в определении факта наличия помех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800" dirty="0" smtClean="0"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+mj-lt"/>
                <a:ea typeface="+mj-ea"/>
                <a:cs typeface="+mj-cs"/>
              </a:rPr>
              <a:t>в</a:t>
            </a:r>
            <a:r>
              <a:rPr lang="ru-RU" sz="1800" dirty="0" smtClean="0">
                <a:latin typeface="+mj-lt"/>
                <a:ea typeface="+mj-ea"/>
                <a:cs typeface="+mj-cs"/>
              </a:rPr>
              <a:t>озможность настройки алгоритмов обработки данных для адаптации к различным условиям полета и типам помех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800" dirty="0" smtClean="0"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+mj-lt"/>
                <a:ea typeface="+mj-ea"/>
                <a:cs typeface="+mj-cs"/>
              </a:rPr>
              <a:t>и</a:t>
            </a:r>
            <a:r>
              <a:rPr lang="ru-RU" sz="1800" dirty="0" smtClean="0">
                <a:latin typeface="+mj-lt"/>
                <a:ea typeface="+mj-ea"/>
                <a:cs typeface="+mj-cs"/>
              </a:rPr>
              <a:t>нтеграция с другими системами летательного аппарата для автоматического управления полетом и принятия мер при воздействии помех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800" dirty="0" smtClean="0"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+mj-lt"/>
                <a:ea typeface="+mj-ea"/>
                <a:cs typeface="+mj-cs"/>
              </a:rPr>
              <a:t>с</a:t>
            </a:r>
            <a:r>
              <a:rPr lang="ru-RU" sz="1800" dirty="0" smtClean="0">
                <a:latin typeface="+mj-lt"/>
                <a:ea typeface="+mj-ea"/>
                <a:cs typeface="+mj-cs"/>
              </a:rPr>
              <a:t>овместимость с различными типами интерфейсов устройств, используемых на ЛА</a:t>
            </a:r>
          </a:p>
          <a:p>
            <a:pPr algn="just"/>
            <a:endParaRPr lang="ru-RU" sz="1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347714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>
          <a:xfrm>
            <a:off x="259079" y="6391272"/>
            <a:ext cx="10989589" cy="3128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14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5pPr>
            <a:lvl6pPr marL="326523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6pPr>
            <a:lvl7pPr marL="653044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7pPr>
            <a:lvl8pPr marL="979566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8pPr>
            <a:lvl9pPr marL="1306089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400" dirty="0"/>
              <a:t>Система анализа электромагнитной обстановки с использованием приемных устройств летательного аппарата</a:t>
            </a:r>
            <a:endParaRPr lang="ru-RU" sz="1400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259079" y="1737360"/>
            <a:ext cx="11432234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14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5pPr>
            <a:lvl6pPr marL="326523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6pPr>
            <a:lvl7pPr marL="653044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7pPr>
            <a:lvl8pPr marL="979566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8pPr>
            <a:lvl9pPr marL="1306089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sz="1800" dirty="0" smtClean="0"/>
              <a:t>Таким образом, планируется что система анализа ЭМО использует приёмные антенны РЭС ЛА и проводит анализ только в интересующих диапазонах работы РЭС ЛА. Эффективность данной системы, определяемая высокой чувствительностью приемных устройств РЭС ЛА, быстродействием и использованию автоматических алгоритмов для определения факта воздействия у блока обработки сигналов, выше чем у систем, работающих в широком диапазоне. </a:t>
            </a:r>
          </a:p>
          <a:p>
            <a:pPr algn="just"/>
            <a:endParaRPr lang="ru-RU" sz="1800" dirty="0"/>
          </a:p>
          <a:p>
            <a:pPr algn="just"/>
            <a:r>
              <a:rPr lang="ru-RU" sz="1800" dirty="0" smtClean="0"/>
              <a:t>Кроме того система использует антенную инфраструктуру ЛА, что снижает масса-габаритные параметры и стоимость.</a:t>
            </a:r>
          </a:p>
          <a:p>
            <a:pPr algn="just"/>
            <a:endParaRPr lang="ru-RU" sz="1800" dirty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560489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08660" y="960312"/>
            <a:ext cx="10523220" cy="333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1800" dirty="0">
                <a:latin typeface="+mj-lt"/>
                <a:ea typeface="+mj-ea"/>
                <a:cs typeface="+mj-cs"/>
              </a:rPr>
              <a:t>Одним из инструментов для решения этих задач является система когнитивного радио (CRS) – радиосистема, использующая технологию, позволяющую этой системе получать знания о своей среде эксплуатации и географической среде, об установившихся правилах и о своем внутреннем состоянии; динамически и автономно корректировать свои эксплуатационные параметры и протоколы согласно полученным знаниям для достижения заранее поставленных целей и учиться на основе полученных результатов</a:t>
            </a:r>
          </a:p>
          <a:p>
            <a:pPr algn="just">
              <a:lnSpc>
                <a:spcPct val="107000"/>
              </a:lnSpc>
            </a:pPr>
            <a:r>
              <a:rPr lang="ru-RU" sz="1800" dirty="0">
                <a:latin typeface="+mj-lt"/>
                <a:ea typeface="+mj-ea"/>
                <a:cs typeface="+mj-cs"/>
              </a:rPr>
              <a:t>В зависимости от критериев качества, а также, учитывая сложности и </a:t>
            </a:r>
            <a:r>
              <a:rPr lang="ru-RU" sz="1800" dirty="0" err="1">
                <a:latin typeface="+mj-lt"/>
                <a:ea typeface="+mj-ea"/>
                <a:cs typeface="+mj-cs"/>
              </a:rPr>
              <a:t>многовариантности</a:t>
            </a:r>
            <a:r>
              <a:rPr lang="ru-RU" sz="1800" dirty="0">
                <a:latin typeface="+mj-lt"/>
                <a:ea typeface="+mj-ea"/>
                <a:cs typeface="+mj-cs"/>
              </a:rPr>
              <a:t> потенциально складывающихся ситуаций ЭМО, система должна обладать многопараметрической адаптацией под сложную реальную помеховую обстановку и самостоятельно принимать решение о выборе подходящих сигнально-кодовых конструкций, уровнях мощности, значениях рабочих частот, формировании направлений нулей диаграмм направленности антенн и других параметров.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259079" y="6391272"/>
            <a:ext cx="10989589" cy="3128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14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5pPr>
            <a:lvl6pPr marL="326523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6pPr>
            <a:lvl7pPr marL="653044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7pPr>
            <a:lvl8pPr marL="979566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8pPr>
            <a:lvl9pPr marL="1306089" algn="ctr" rtl="0" fontAlgn="base">
              <a:spcBef>
                <a:spcPct val="0"/>
              </a:spcBef>
              <a:spcAft>
                <a:spcPct val="0"/>
              </a:spcAft>
              <a:defRPr sz="3143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400" dirty="0"/>
              <a:t>Система анализа электромагнитной обстановки с использованием приемных устройств летательного аппарата</a:t>
            </a:r>
            <a:endParaRPr lang="ru-RU" sz="1400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87082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711164" y="2824059"/>
            <a:ext cx="2910385" cy="307330"/>
          </a:xfrm>
        </p:spPr>
        <p:txBody>
          <a:bodyPr/>
          <a:lstStyle/>
          <a:p>
            <a:r>
              <a:rPr lang="ru-RU" sz="2000" b="0" dirty="0">
                <a:solidFill>
                  <a:schemeClr val="tx2"/>
                </a:solidFill>
              </a:rPr>
              <a:t>Спасибо за внимание!</a:t>
            </a:r>
            <a:endParaRPr lang="en-US" sz="2000" b="0" dirty="0">
              <a:solidFill>
                <a:schemeClr val="tx2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250658" y="6562725"/>
            <a:ext cx="747211" cy="6150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094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63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/m_precDefaultPercent&gt;&lt;m_precDefaultDate&gt;&lt;m_bNumberIsYear val=&quot;0&quot;/&gt;&lt;m_strFormatTime&gt;%1 %Y&lt;/m_strFormatTime&gt;&lt;/m_precDefaultDate&gt;&lt;m_precDefaultYear/&gt;&lt;m_precDefaultQuarter&gt;&lt;m_bNumberIsYear val=&quot;0&quot;/&gt;&lt;m_strFormatTime&gt;Q%5&lt;/m_strFormatTime&gt;&lt;/m_precDefaultQuarter&gt;&lt;m_precDefaultMonth/&gt;&lt;m_precDefaultWeek&gt;&lt;m_bNumberIsYear val=&quot;0&quot;/&gt;&lt;m_strFormatTime&gt;%d.&lt;/m_strFormatTime&gt;&lt;/m_precDefaultWeek&gt;&lt;m_precDefaultDay&gt;&lt;m_bNumberIsYear val=&quot;0&quot;/&gt;&lt;m_strFormatTime&gt;%#d&lt;/m_strFormatTime&gt;&lt;/m_precDefaultDay&gt;&lt;m_mruColor&gt;&lt;m_vecMRU length=&quot;10&quot;&gt;&lt;elem m_fUsage=&quot;3.26049289284204620000E+000&quot;&gt;&lt;m_msothmcolidx val=&quot;0&quot;/&gt;&lt;m_rgb r=&quot;9c&quot; g=&quot;c6&quot; b=&quot;e7&quot;/&gt;&lt;m_ppcolschidx tagver0=&quot;23004&quot; tagname0=&quot;m_ppcolschidxUNRECOGNIZED&quot; val=&quot;0&quot;/&gt;&lt;m_nBrightness val=&quot;0&quot;/&gt;&lt;/elem&gt;&lt;elem m_fUsage=&quot;2.96099412129130930000E+000&quot;&gt;&lt;m_msothmcolidx val=&quot;0&quot;/&gt;&lt;m_rgb r=&quot;de&quot; g=&quot;a0&quot; b=&quot;2e&quot;/&gt;&lt;m_ppcolschidx tagver0=&quot;23004&quot; tagname0=&quot;m_ppcolschidxUNRECOGNIZED&quot; val=&quot;0&quot;/&gt;&lt;m_nBrightness val=&quot;0&quot;/&gt;&lt;/elem&gt;&lt;elem m_fUsage=&quot;1.46371761291138780000E+000&quot;&gt;&lt;m_msothmcolidx val=&quot;0&quot;/&gt;&lt;m_rgb r=&quot;0&quot; g=&quot;80&quot; b=&quot;0&quot;/&gt;&lt;m_ppcolschidx tagver0=&quot;23004&quot; tagname0=&quot;m_ppcolschidxUNRECOGNIZED&quot; val=&quot;0&quot;/&gt;&lt;m_nBrightness val=&quot;0&quot;/&gt;&lt;/elem&gt;&lt;elem m_fUsage=&quot;1.06238849068994810000E+000&quot;&gt;&lt;m_msothmcolidx val=&quot;0&quot;/&gt;&lt;m_rgb r=&quot;0&quot; g=&quot;70&quot; b=&quot;c0&quot;/&gt;&lt;m_ppcolschidx tagver0=&quot;23004&quot; tagname0=&quot;m_ppcolschidxUNRECOGNIZED&quot; val=&quot;0&quot;/&gt;&lt;m_nBrightness val=&quot;0&quot;/&gt;&lt;/elem&gt;&lt;elem m_fUsage=&quot;6.53721670711631790000E-001&quot;&gt;&lt;m_msothmcolidx val=&quot;0&quot;/&gt;&lt;m_rgb r=&quot;c0&quot; g=&quot;0&quot; b=&quot;0&quot;/&gt;&lt;m_ppcolschidx tagver0=&quot;23004&quot; tagname0=&quot;m_ppcolschidxUNRECOGNIZED&quot; val=&quot;0&quot;/&gt;&lt;m_nBrightness val=&quot;0&quot;/&gt;&lt;/elem&gt;&lt;elem m_fUsage=&quot;3.72259467598345380000E-001&quot;&gt;&lt;m_msothmcolidx val=&quot;0&quot;/&gt;&lt;m_rgb r=&quot;e8&quot; g=&quot;d8&quot; b=&quot;17&quot;/&gt;&lt;m_ppcolschidx tagver0=&quot;23004&quot; tagname0=&quot;m_ppcolschidxUNRECOGNIZED&quot; val=&quot;0&quot;/&gt;&lt;m_nBrightness val=&quot;0&quot;/&gt;&lt;/elem&gt;&lt;elem m_fUsage=&quot;1.64475341651841990000E-001&quot;&gt;&lt;m_msothmcolidx val=&quot;0&quot;/&gt;&lt;m_rgb r=&quot;31&quot; g=&quot;85&quot; b=&quot;ca&quot;/&gt;&lt;m_ppcolschidx tagver0=&quot;23004&quot; tagname0=&quot;m_ppcolschidxUNRECOGNIZED&quot; val=&quot;0&quot;/&gt;&lt;m_nBrightness val=&quot;0&quot;/&gt;&lt;/elem&gt;&lt;elem m_fUsage=&quot;4.11156335916605110000E-002&quot;&gt;&lt;m_msothmcolidx val=&quot;0&quot;/&gt;&lt;m_rgb r=&quot;ff&quot; g=&quot;cc&quot; b=&quot;66&quot;/&gt;&lt;m_ppcolschidx tagver0=&quot;23004&quot; tagname0=&quot;m_ppcolschidxUNRECOGNIZED&quot; val=&quot;0&quot;/&gt;&lt;m_nBrightness val=&quot;0&quot;/&gt;&lt;/elem&gt;&lt;elem m_fUsage=&quot;1.07821591386697630000E-002&quot;&gt;&lt;m_msothmcolidx val=&quot;0&quot;/&gt;&lt;m_rgb r=&quot;ff&quot; g=&quot;0&quot; b=&quot;0&quot;/&gt;&lt;m_ppcolschidx tagver0=&quot;23004&quot; tagname0=&quot;m_ppcolschidxUNRECOGNIZED&quot; val=&quot;0&quot;/&gt;&lt;m_nBrightness val=&quot;0&quot;/&gt;&lt;/elem&gt;&lt;elem m_fUsage=&quot;9.43557305398963140000E-003&quot;&gt;&lt;m_msothmcolidx val=&quot;0&quot;/&gt;&lt;m_rgb r=&quot;b6&quot; g=&quot;a6&quot; b=&quot;89&quot;/&gt;&lt;m_ppcolschidx tagver0=&quot;23004&quot; tagname0=&quot;m_ppcolschidxUNRECOGNIZED&quot; val=&quot;0&quot;/&gt;&lt;m_nBrightness val=&quot;0&quot;/&gt;&lt;/elem&gt;&lt;/m_vecMRU&gt;&lt;/m_mruColor&gt;&lt;m_eweekdayFirstOfWeek val=&quot;6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1_TransasPresent">
  <a:themeElements>
    <a:clrScheme name="Transas">
      <a:dk1>
        <a:srgbClr val="294E8A"/>
      </a:dk1>
      <a:lt1>
        <a:sysClr val="window" lastClr="FFFFFF"/>
      </a:lt1>
      <a:dk2>
        <a:srgbClr val="294E8A"/>
      </a:dk2>
      <a:lt2>
        <a:srgbClr val="FFFFFF"/>
      </a:lt2>
      <a:accent1>
        <a:srgbClr val="294E8A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1C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120602</TotalTime>
  <Words>695</Words>
  <Application>Microsoft Office PowerPoint</Application>
  <PresentationFormat>Широкоэкранный</PresentationFormat>
  <Paragraphs>65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Segoe UI</vt:lpstr>
      <vt:lpstr>Times New Roman</vt:lpstr>
      <vt:lpstr>Wingdings</vt:lpstr>
      <vt:lpstr>1_TransasPresent</vt:lpstr>
      <vt:lpstr>Система анализа электромагнитной обстановки с использованием приемных  устройств летательного аппарата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Sistema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презентации, не более двух строк  (шрифт Times New Roman bold, размер 28pt)</dc:title>
  <dc:creator>Чижов М.С.</dc:creator>
  <cp:lastModifiedBy>Korenkova, Elena</cp:lastModifiedBy>
  <cp:revision>3869</cp:revision>
  <cp:lastPrinted>2020-06-23T08:33:00Z</cp:lastPrinted>
  <dcterms:created xsi:type="dcterms:W3CDTF">2006-12-08T13:10:06Z</dcterms:created>
  <dcterms:modified xsi:type="dcterms:W3CDTF">2024-06-04T12:40:03Z</dcterms:modified>
</cp:coreProperties>
</file>