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16"/>
  </p:notesMasterIdLst>
  <p:sldIdLst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30" r:id="rId15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5793" autoAdjust="0"/>
  </p:normalViewPr>
  <p:slideViewPr>
    <p:cSldViewPr snapToGrid="0">
      <p:cViewPr>
        <p:scale>
          <a:sx n="75" d="100"/>
          <a:sy n="75" d="100"/>
        </p:scale>
        <p:origin x="187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8A368-BA80-4AC5-A13D-6DABBABB621E}" type="datetimeFigureOut">
              <a:rPr lang="ru-RU" smtClean="0"/>
              <a:t>03.06.2024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1243013"/>
            <a:ext cx="44751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4E8BD-5EAE-4C9D-B7FF-93A5C3221D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541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268DC-5F8F-4B0B-9B3F-BDF63719B59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113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68DC-5F8F-4B0B-9B3F-BDF63719B59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802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68DC-5F8F-4B0B-9B3F-BDF63719B59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42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68DC-5F8F-4B0B-9B3F-BDF63719B59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215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68DC-5F8F-4B0B-9B3F-BDF63719B59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6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68DC-5F8F-4B0B-9B3F-BDF63719B59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148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68DC-5F8F-4B0B-9B3F-BDF63719B59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377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68DC-5F8F-4B0B-9B3F-BDF63719B59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5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68DC-5F8F-4B0B-9B3F-BDF63719B59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4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68DC-5F8F-4B0B-9B3F-BDF63719B59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29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68DC-5F8F-4B0B-9B3F-BDF63719B59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925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1243013"/>
            <a:ext cx="4475163" cy="3355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68DC-5F8F-4B0B-9B3F-BDF63719B59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53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0C66-F07B-473F-94A1-0B834F192C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E413-527D-4848-B162-3441B002B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43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0C66-F07B-473F-94A1-0B834F192C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E413-527D-4848-B162-3441B002B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4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0C66-F07B-473F-94A1-0B834F192C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E413-527D-4848-B162-3441B002B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989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00C66-F07B-473F-94A1-0B834F192C5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03.06.2024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7E413-527D-4848-B162-3441B002B5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505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00C66-F07B-473F-94A1-0B834F192C5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03.06.2024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7E413-527D-4848-B162-3441B002B5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436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00C66-F07B-473F-94A1-0B834F192C5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03.06.2024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7E413-527D-4848-B162-3441B002B5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94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00C66-F07B-473F-94A1-0B834F192C5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03.06.2024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7E413-527D-4848-B162-3441B002B5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930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00C66-F07B-473F-94A1-0B834F192C5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03.06.2024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7E413-527D-4848-B162-3441B002B5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284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00C66-F07B-473F-94A1-0B834F192C5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03.06.2024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7E413-527D-4848-B162-3441B002B5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879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00C66-F07B-473F-94A1-0B834F192C5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03.06.2024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7E413-527D-4848-B162-3441B002B5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3393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00C66-F07B-473F-94A1-0B834F192C5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03.06.2024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7E413-527D-4848-B162-3441B002B5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70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0C66-F07B-473F-94A1-0B834F192C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E413-527D-4848-B162-3441B002B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697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00C66-F07B-473F-94A1-0B834F192C5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03.06.2024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7E413-527D-4848-B162-3441B002B5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450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00C66-F07B-473F-94A1-0B834F192C5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03.06.2024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7E413-527D-4848-B162-3441B002B5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396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00C66-F07B-473F-94A1-0B834F192C5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03.06.2024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7E413-527D-4848-B162-3441B002B5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94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0C66-F07B-473F-94A1-0B834F192C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E413-527D-4848-B162-3441B002B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6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0C66-F07B-473F-94A1-0B834F192C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E413-527D-4848-B162-3441B002B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34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0C66-F07B-473F-94A1-0B834F192C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E413-527D-4848-B162-3441B002B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5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0C66-F07B-473F-94A1-0B834F192C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E413-527D-4848-B162-3441B002B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9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0C66-F07B-473F-94A1-0B834F192C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E413-527D-4848-B162-3441B002B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68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0C66-F07B-473F-94A1-0B834F192C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E413-527D-4848-B162-3441B002B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7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00C66-F07B-473F-94A1-0B834F192C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E413-527D-4848-B162-3441B002B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7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00C66-F07B-473F-94A1-0B834F192C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E413-527D-4848-B162-3441B002B5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8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00C66-F07B-473F-94A1-0B834F192C59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03.06.2024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87E413-527D-4848-B162-3441B002B53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9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431666"/>
            <a:ext cx="6480720" cy="1277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ВОЗНИКНОВЕНИЕ ЭЛЕКТРОСТАТИЧЕСКИХ РАЗРЯДОВ ПРИ ЭЛЕКТРИЗАЦИИ КОСМИЧЕСКОГО АППАРАТА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8136" y="2420888"/>
            <a:ext cx="6480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cap="all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Проведение испытаний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19574" y="4653138"/>
            <a:ext cx="4932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>
                <a:solidFill>
                  <a:prstClr val="black"/>
                </a:solidFill>
                <a:latin typeface="Calibri"/>
              </a:rPr>
              <a:t>Докладчик:</a:t>
            </a:r>
          </a:p>
          <a:p>
            <a:pPr algn="r"/>
            <a:r>
              <a:rPr lang="ru-RU" sz="2400" b="1" dirty="0">
                <a:solidFill>
                  <a:prstClr val="black"/>
                </a:solidFill>
                <a:latin typeface="Calibri"/>
              </a:rPr>
              <a:t>А</a:t>
            </a:r>
            <a:r>
              <a:rPr lang="ru-RU" sz="2400" b="1" dirty="0">
                <a:solidFill>
                  <a:prstClr val="black"/>
                </a:solidFill>
                <a:latin typeface="Calibri"/>
              </a:rPr>
              <a:t>. </a:t>
            </a:r>
            <a:r>
              <a:rPr lang="ru-RU" sz="2400" b="1" dirty="0">
                <a:solidFill>
                  <a:prstClr val="black"/>
                </a:solidFill>
                <a:latin typeface="Calibri"/>
              </a:rPr>
              <a:t>А</a:t>
            </a:r>
            <a:r>
              <a:rPr lang="ru-RU" sz="2400" b="1" dirty="0">
                <a:solidFill>
                  <a:prstClr val="black"/>
                </a:solidFill>
                <a:latin typeface="Calibri"/>
              </a:rPr>
              <a:t>. </a:t>
            </a:r>
            <a:r>
              <a:rPr lang="ru-RU" sz="2400" b="1" dirty="0" err="1">
                <a:solidFill>
                  <a:prstClr val="black"/>
                </a:solidFill>
                <a:latin typeface="Calibri"/>
              </a:rPr>
              <a:t>Дудунов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  <a:p>
            <a:pPr algn="r"/>
            <a:r>
              <a:rPr lang="ru-RU" sz="2400" b="1" dirty="0">
                <a:solidFill>
                  <a:prstClr val="black"/>
                </a:solidFill>
                <a:latin typeface="Calibri"/>
              </a:rPr>
              <a:t>Начальник ИЛ ЭКБ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06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0700" y="438573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Методы антистатической защиты на внешних поверхностях КА</a:t>
            </a:r>
          </a:p>
        </p:txBody>
      </p:sp>
      <p:pic>
        <p:nvPicPr>
          <p:cNvPr id="5" name="ЭСР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650" y="2051580"/>
            <a:ext cx="7822258" cy="44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1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0700" y="438573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Методы антистатической защиты на внешних поверхностях 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2386" y="1920329"/>
            <a:ext cx="83930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1.Создание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диэлектрических материалов и покрытий с заданными свойствами,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имеющими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частности, достаточно высокую собственную проводимость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2.Использование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плазменных средств нейтрализации электрического заряда.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0996" b="21293"/>
          <a:stretch/>
        </p:blipFill>
        <p:spPr>
          <a:xfrm>
            <a:off x="2808386" y="2843659"/>
            <a:ext cx="3228256" cy="29997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2893" y="584345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Рисунок 1 – Зависимость разности потенциалов от удельного объемного сопротивления диэлектрика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0700" y="438573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Методы антистатической защиты на внутренних поверхностях 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-206753" y="1323429"/>
            <a:ext cx="11348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электроотрицательного газа (ЭОГ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b="36982"/>
          <a:stretch/>
        </p:blipFill>
        <p:spPr>
          <a:xfrm>
            <a:off x="304800" y="2252219"/>
            <a:ext cx="4826036" cy="39961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Прямоугольник 9"/>
              <p:cNvSpPr/>
              <p:nvPr/>
            </p:nvSpPr>
            <p:spPr>
              <a:xfrm>
                <a:off x="5130836" y="2252219"/>
                <a:ext cx="4118090" cy="34989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В</m:t>
                        </m:r>
                      </m:sub>
                    </m:sSub>
                  </m:oMath>
                </a14:m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энергетический уровень валентной зоны;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Ф</m:t>
                        </m:r>
                      </m:sub>
                    </m:sSub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уровень Ферми;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П</m:t>
                        </m:r>
                      </m:sub>
                    </m:sSub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энергетический уровень зоны проводимости;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З</m:t>
                        </m:r>
                      </m:sub>
                    </m:sSub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ширина запретной зоны;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χ</m:t>
                        </m:r>
                        <m:r>
                          <m:rPr>
                            <m:nor/>
                          </m:rPr>
                          <a: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Д</m:t>
                        </m:r>
                      </m:sub>
                    </m:sSub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энергия электронного сродства диэлектрика;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χ</m:t>
                        </m:r>
                        <m:r>
                          <m:rPr>
                            <m:nor/>
                          </m:rPr>
                          <a: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  <m:sub>
                        <m:r>
                          <a:rPr lang="ru-RU" sz="2000" i="1" dirty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ЭОГ</m:t>
                        </m:r>
                      </m:sub>
                    </m:sSub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 энергия электронного сродства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ЭОГ;</a:t>
                </a:r>
              </a:p>
              <a:p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работа выхода электрона.</a:t>
                </a:r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0836" y="2252219"/>
                <a:ext cx="4118090" cy="3498907"/>
              </a:xfrm>
              <a:prstGeom prst="rect">
                <a:avLst/>
              </a:prstGeom>
              <a:blipFill>
                <a:blip r:embed="rId4"/>
                <a:stretch>
                  <a:fillRect l="-1630" t="-871" r="-1926" b="-22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Прямоугольник 2"/>
          <p:cNvSpPr/>
          <p:nvPr/>
        </p:nvSpPr>
        <p:spPr>
          <a:xfrm>
            <a:off x="431818" y="60664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Cambria Math" panose="02040503050406030204" pitchFamily="18" charset="0"/>
                <a:ea typeface="Times New Roman" panose="02020603050405020304" pitchFamily="18" charset="0"/>
              </a:rPr>
              <a:t>Рисунок 2 – Механизм влияния ЭОГ на ЭСР</a:t>
            </a:r>
            <a:endParaRPr lang="ru-RU" dirty="0">
              <a:latin typeface="Cambria Math" panose="0204050305040603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54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4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438573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Физический механизм заряжения КА в космической плазме </a:t>
            </a:r>
            <a:endParaRPr lang="ru-RU" b="1" cap="all" dirty="0">
              <a:solidFill>
                <a:schemeClr val="bg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Объект 2"/>
              <p:cNvSpPr txBox="1">
                <a:spLocks/>
              </p:cNvSpPr>
              <p:nvPr/>
            </p:nvSpPr>
            <p:spPr>
              <a:xfrm>
                <a:off x="382674" y="1922766"/>
                <a:ext cx="8403772" cy="405712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endParaRPr lang="ru-RU" b="1" dirty="0"/>
              </a:p>
              <a:p>
                <a:pPr marL="0" indent="0">
                  <a:buNone/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 и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электронный и ионный токи плазмы;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ru-RU" i="1">
                        <a:latin typeface="Cambria Math" panose="02040503050406030204" pitchFamily="18" charset="0"/>
                      </a:rPr>
                      <m:t>𝛿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коэффициенты истинной вторичной электронной эмиссии, отражения электронов, ионно-электронной эмиссии;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𝑝h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– ток фотоэлектронной эмиссии</a:t>
                </a:r>
                <a:r>
                  <a:rPr lang="ru-RU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74" y="1922766"/>
                <a:ext cx="8403772" cy="4057120"/>
              </a:xfrm>
              <a:prstGeom prst="rect">
                <a:avLst/>
              </a:prstGeom>
              <a:blipFill>
                <a:blip r:embed="rId3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246" y="5217668"/>
            <a:ext cx="2743200" cy="15244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Объект 2"/>
              <p:cNvSpPr txBox="1">
                <a:spLocks/>
              </p:cNvSpPr>
              <p:nvPr/>
            </p:nvSpPr>
            <p:spPr>
              <a:xfrm>
                <a:off x="1471246" y="1240594"/>
                <a:ext cx="8403772" cy="76237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𝜼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𝑱𝒊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𝒑𝒉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>
          <p:sp>
            <p:nvSpPr>
              <p:cNvPr id="8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46" y="1240594"/>
                <a:ext cx="8403772" cy="7623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11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438573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Физический механизм заряжения КА в космической плазме </a:t>
            </a:r>
            <a:endParaRPr lang="ru-RU" b="1" cap="all" dirty="0">
              <a:solidFill>
                <a:schemeClr val="bg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4" y="2489041"/>
            <a:ext cx="4979960" cy="33457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09533" y="2489041"/>
            <a:ext cx="35602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положительных ионов (протонов)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плазмы.</a:t>
            </a:r>
          </a:p>
          <a:p>
            <a:pPr marL="342900" indent="-34290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Объект 2"/>
              <p:cNvSpPr txBox="1">
                <a:spLocks/>
              </p:cNvSpPr>
              <p:nvPr/>
            </p:nvSpPr>
            <p:spPr>
              <a:xfrm>
                <a:off x="1471246" y="1240594"/>
                <a:ext cx="8403772" cy="76237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𝜼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𝑱𝒊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𝒑𝒉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>
          <p:sp>
            <p:nvSpPr>
              <p:cNvPr id="9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46" y="1240594"/>
                <a:ext cx="8403772" cy="7623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804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438573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Физический механизм заряжения КА в космической плазме </a:t>
            </a:r>
            <a:endParaRPr lang="ru-RU" b="1" cap="all" dirty="0">
              <a:solidFill>
                <a:schemeClr val="bg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9533" y="2489041"/>
            <a:ext cx="356029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положительных ионов (протонов)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электронов плазмы.</a:t>
            </a:r>
          </a:p>
          <a:p>
            <a:pPr marL="342900" indent="-3429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Объект 2"/>
              <p:cNvSpPr txBox="1">
                <a:spLocks/>
              </p:cNvSpPr>
              <p:nvPr/>
            </p:nvSpPr>
            <p:spPr>
              <a:xfrm>
                <a:off x="1471246" y="1240594"/>
                <a:ext cx="8403772" cy="76237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𝜼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𝑱𝒊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𝒑𝒉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>
          <p:sp>
            <p:nvSpPr>
              <p:cNvPr id="9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46" y="1240594"/>
                <a:ext cx="8403772" cy="7623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0" y="2487600"/>
            <a:ext cx="4979959" cy="334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438573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Физический механизм заряжения КА в космической плазме </a:t>
            </a:r>
            <a:endParaRPr lang="ru-RU" b="1" cap="all" dirty="0">
              <a:solidFill>
                <a:schemeClr val="bg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9533" y="2489041"/>
            <a:ext cx="356029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положительных ионов (протонов)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электронов плазмы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истинно вторичных электронов.</a:t>
            </a:r>
          </a:p>
          <a:p>
            <a:pPr marL="342900" indent="-342900">
              <a:buFontTx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Объект 2"/>
              <p:cNvSpPr txBox="1">
                <a:spLocks/>
              </p:cNvSpPr>
              <p:nvPr/>
            </p:nvSpPr>
            <p:spPr>
              <a:xfrm>
                <a:off x="1471246" y="1240594"/>
                <a:ext cx="8403772" cy="76237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𝜼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𝑱𝒊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𝒑𝒉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>
          <p:sp>
            <p:nvSpPr>
              <p:cNvPr id="9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46" y="1240594"/>
                <a:ext cx="8403772" cy="7623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0" y="2487600"/>
            <a:ext cx="4978800" cy="33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1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438573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Физический механизм заряжения КА в космической плазме </a:t>
            </a:r>
            <a:endParaRPr lang="ru-RU" b="1" cap="all" dirty="0">
              <a:solidFill>
                <a:schemeClr val="bg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09533" y="2489041"/>
            <a:ext cx="383606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положительных ионов (протонов)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плазмы.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электронов плазмы.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вторичных электронов,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выбиваемых с поверхности падающими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ионами.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истинно вторичных электронов.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Солнечное ультрафиолетовое излучение.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фотоэлектронов.</a:t>
            </a:r>
          </a:p>
          <a:p>
            <a:pPr marL="342900" indent="-342900">
              <a:buFontTx/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Объект 2"/>
              <p:cNvSpPr txBox="1">
                <a:spLocks/>
              </p:cNvSpPr>
              <p:nvPr/>
            </p:nvSpPr>
            <p:spPr>
              <a:xfrm>
                <a:off x="1471246" y="1240594"/>
                <a:ext cx="8403772" cy="76237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>
                          <a:latin typeface="Cambria Math" panose="02040503050406030204" pitchFamily="18" charset="0"/>
                        </a:rPr>
                        <m:t>𝑱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−(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𝜹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𝜼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𝑱𝒊</m:t>
                      </m:r>
                      <m:r>
                        <a:rPr lang="ru-RU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𝒑𝒉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>
          <p:sp>
            <p:nvSpPr>
              <p:cNvPr id="9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246" y="1240594"/>
                <a:ext cx="8403772" cy="7623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4" y="2489041"/>
            <a:ext cx="5166799" cy="33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438573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Разность потенциалов на границе свет-тень </a:t>
            </a:r>
            <a:endParaRPr lang="ru-RU" b="1" cap="all" dirty="0">
              <a:solidFill>
                <a:schemeClr val="bg1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2225474"/>
            <a:ext cx="3801208" cy="413204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271108" y="2225474"/>
            <a:ext cx="48728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положительных ионов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протонов) плазмы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электронов плазмы.</a:t>
            </a:r>
          </a:p>
          <a:p>
            <a:pPr marL="342900" indent="-342900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фотоэлектронов.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10" y="4933480"/>
            <a:ext cx="2420879" cy="132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1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438573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Эквивалентная схема накопления заряда на поверхности КА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555" y="2049533"/>
            <a:ext cx="5282751" cy="35218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Прямоугольник 7"/>
              <p:cNvSpPr/>
              <p:nvPr/>
            </p:nvSpPr>
            <p:spPr>
              <a:xfrm>
                <a:off x="147862" y="5571367"/>
                <a:ext cx="8996138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сопротивление </a:t>
                </a:r>
                <a:r>
                  <a:rPr lang="ru-RU" sz="2000" dirty="0" smtClean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поверхностной проводимости</a:t>
                </a:r>
                <a:r>
                  <a:rPr lang="ru-RU" sz="20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сопротивление 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объемной  проводимости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Емкость </a:t>
                </a:r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участка КА 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площадью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ru-RU" sz="20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ru-RU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</a:t>
                </a:r>
                <a:r>
                  <a:rPr lang="ru-RU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см</a:t>
                </a:r>
                <a:r>
                  <a:rPr lang="ru-RU" sz="20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ru-RU" sz="2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62" y="5571367"/>
                <a:ext cx="8996138" cy="1692771"/>
              </a:xfrm>
              <a:prstGeom prst="rect">
                <a:avLst/>
              </a:prstGeom>
              <a:blipFill>
                <a:blip r:embed="rId4"/>
                <a:stretch>
                  <a:fillRect t="-2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880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0700" y="438573"/>
            <a:ext cx="735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cap="all" dirty="0">
                <a:solidFill>
                  <a:schemeClr val="bg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Накопления заряда на поверхности диэлектрика при облучение его потоком электронов</a:t>
            </a:r>
          </a:p>
        </p:txBody>
      </p:sp>
      <p:pic>
        <p:nvPicPr>
          <p:cNvPr id="5" name="ЭСР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2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650" y="2051580"/>
            <a:ext cx="7822258" cy="440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9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12274</TotalTime>
  <Words>212</Words>
  <Application>Microsoft Office PowerPoint</Application>
  <PresentationFormat>Экран (4:3)</PresentationFormat>
  <Paragraphs>69</Paragraphs>
  <Slides>13</Slides>
  <Notes>12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Cambria Math</vt:lpstr>
      <vt:lpstr>Tahoma</vt:lpstr>
      <vt:lpstr>Times New Roman</vt:lpstr>
      <vt:lpstr>1_Тема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НАУКИ И ВЫСШЕГО ОБРАЗОВАНИЯ РОССИЙСКОЙ ФЕДЕРАЦИИ Федеральное государственное бюджетное образовательное учреждение высшего образования «Московский авиационный институт (национальный исследовательский университет)»  Презентация дипломной работы на тему:  «Разработка космического эксперимента по определению параметров струи стационарного плазменного двигателя»</dc:title>
  <dc:creator>Алексей Д</dc:creator>
  <cp:lastModifiedBy>ДудуновАА</cp:lastModifiedBy>
  <cp:revision>251</cp:revision>
  <cp:lastPrinted>2021-06-15T21:18:30Z</cp:lastPrinted>
  <dcterms:created xsi:type="dcterms:W3CDTF">2021-05-24T17:44:04Z</dcterms:created>
  <dcterms:modified xsi:type="dcterms:W3CDTF">2024-06-03T06:03:57Z</dcterms:modified>
</cp:coreProperties>
</file>