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77" r:id="rId4"/>
    <p:sldId id="279" r:id="rId5"/>
    <p:sldId id="278" r:id="rId6"/>
    <p:sldId id="280" r:id="rId7"/>
    <p:sldId id="262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Segoe UI" panose="020B0502040204020203" pitchFamily="34" charset="0"/>
      <p:regular r:id="rId16"/>
      <p:bold r:id="rId17"/>
      <p:italic r:id="rId18"/>
      <p:boldItalic r:id="rId19"/>
    </p:embeddedFont>
    <p:embeddedFont>
      <p:font typeface="Segoe UI Light" panose="020B0502040204020203" pitchFamily="34" charset="0"/>
      <p:regular r:id="rId20"/>
      <p:italic r:id="rId21"/>
    </p:embeddedFont>
    <p:embeddedFont>
      <p:font typeface="Segoe UI Semilight" panose="020B0402040204020203" pitchFamily="34" charset="0"/>
      <p:regular r:id="rId22"/>
      <p: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B0B2"/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40" autoAdjust="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CC6A1-6B19-471E-8865-B7E98EC7BA09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F271E-DC1D-4455-9574-64374EFAB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00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F271E-DC1D-4455-9574-64374EFAB67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3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5117B8-FCAE-4A74-9C70-B88DA8A7B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C119FB-8886-4069-85BF-C39F8BAB34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8401" y="563563"/>
            <a:ext cx="1832444" cy="66634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40B9FB6-DEAB-4D4E-B8A2-8F0798413111}"/>
              </a:ext>
            </a:extLst>
          </p:cNvPr>
          <p:cNvSpPr txBox="1">
            <a:spLocks/>
          </p:cNvSpPr>
          <p:nvPr userDrawn="1"/>
        </p:nvSpPr>
        <p:spPr>
          <a:xfrm>
            <a:off x="5095875" y="4973638"/>
            <a:ext cx="6364288" cy="1303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4B0B2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Центр исследования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дизайна ЭКБ</a:t>
            </a:r>
          </a:p>
        </p:txBody>
      </p:sp>
    </p:spTree>
    <p:extLst>
      <p:ext uri="{BB962C8B-B14F-4D97-AF65-F5344CB8AC3E}">
        <p14:creationId xmlns:p14="http://schemas.microsoft.com/office/powerpoint/2010/main" val="20712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400A7-550A-468E-97B8-7F844176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A18FB2-71D2-44F7-8EB8-997F543DF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A1E0B2-0C73-4D76-AC61-49EB991CB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BE562E-3B3C-4458-B454-1B11B1AD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93FAB8-5235-44F2-B000-1B728D19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9EABF0-BC8C-41D7-82E4-EF421330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507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7C53B-A8EA-49D9-B612-248A633C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223E8E-6888-4F22-9004-396F5F540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3192C2-053C-43B5-8ADB-D32DAA665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3D2D24-58E8-432C-9D73-0D1FD9E0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202D5B-7C57-4CB1-8040-962C19173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877F51-7222-4627-937D-A489E40D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35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07E45-3513-47D8-8718-626DA536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8FD4C7-FF50-4D95-83FD-C8D2CDB6A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94A9C5-421F-4551-8C68-368F4B35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903310-C046-43EE-BE6D-9855BB1A6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D799E-4B4F-4FA6-A521-EB4319F0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4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F7E4F7-B91A-41D8-82E0-27EAEFAD8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A772A1-F6A9-4693-8523-B3E8673D9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419EA6-8A5C-4C47-A6D6-65CFF19B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04094-AFDF-40BC-B6C5-839352A4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CA42B-C376-49BA-B0A4-1ED57ABB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61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5117B8-FCAE-4A74-9C70-B88DA8A7B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C119FB-8886-4069-85BF-C39F8BAB34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0154" y="5177797"/>
            <a:ext cx="1870216" cy="6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9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7B9B84-C0BA-4D96-A3D2-8CD29317F4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" y="305"/>
            <a:ext cx="12190913" cy="68573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208AA-8754-4448-8D96-7DDE826C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62071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B0B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7F4902-F80E-4ADB-9ECC-BDE8E64DF5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2884" y="5603215"/>
            <a:ext cx="1809750" cy="6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667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7B9B84-C0BA-4D96-A3D2-8CD29317F4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" y="305"/>
            <a:ext cx="12190913" cy="68573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7F4902-F80E-4ADB-9ECC-BDE8E64DF5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5909" y="5603215"/>
            <a:ext cx="1743700" cy="6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549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27C52-A9E2-44DC-AF7A-B045719C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C2407-7F75-4C5F-8D14-AB7388CC0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EE32E1-242C-45C7-85DC-22B059F8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72C1AF-DE0E-4F27-B46A-77EFABBF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0907D-4098-46F3-8753-E9D40D5C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52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F78C1-DEE1-4EEB-B580-97D578F6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0FCE2-4B4D-494A-AC3D-CD0065CEE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913C29-8F88-4CAB-9152-739ACFF7E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75F445-F02C-492E-9501-FE6F2765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87A38A-BAB1-494B-A4BE-D37C7D66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CBB89E-F3C5-4D01-85BB-39A21515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1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82267-65BD-454D-96F0-392D5A7F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C9D21-A6F5-4DEA-9BD5-A86E8C8D2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9A0736-7CA7-44B1-9F83-FDDD1A6A2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366141-F140-4AB2-8B42-38BF24847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03347B-05BE-4E87-8CF7-5DCB06AA26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2EE891-9B7F-41C1-B087-CAD8F390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EF5946-CA35-4E5A-96B2-A9BA7D8A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3DA67C-D736-4E40-9C9C-01ACBAFA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6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3724C-D35E-4214-8C12-E89660BD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542DFA-C01C-4BB4-B34C-D969F8FF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7B2E19-3039-4FD3-A2A1-EC20AF05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D3757C-D28A-4701-B992-7C795FE5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0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D221C9-DE92-461A-8EF7-B715DD4F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A1222F-16BC-4F08-9779-05EDA3B40717}" type="datetimeFigureOut">
              <a:rPr lang="ru-RU" smtClean="0"/>
              <a:t>02.06.2024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FA8ABE-23BC-47C8-BA47-46E66FF5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58678D-3CF5-495E-BA58-215EB1D5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8E37E-84CA-47F6-9764-ED02224A9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82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34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7151" userDrawn="1">
          <p15:clr>
            <a:srgbClr val="F26B43"/>
          </p15:clr>
        </p15:guide>
        <p15:guide id="7" pos="1572" userDrawn="1">
          <p15:clr>
            <a:srgbClr val="F26B43"/>
          </p15:clr>
        </p15:guide>
        <p15:guide id="8" orient="horz" pos="12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0.png"/><Relationship Id="rId7" Type="http://schemas.openxmlformats.org/officeDocument/2006/relationships/image" Target="../media/image2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2.jp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3D928A5-31C6-4B8E-A584-0F2F52D63557}"/>
              </a:ext>
            </a:extLst>
          </p:cNvPr>
          <p:cNvSpPr txBox="1">
            <a:spLocks/>
          </p:cNvSpPr>
          <p:nvPr/>
        </p:nvSpPr>
        <p:spPr>
          <a:xfrm>
            <a:off x="4535055" y="427104"/>
            <a:ext cx="7182140" cy="1643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4B0B2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ru-RU" sz="25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Особенности классификации и выбора процедур оценки характеристик отдельных элементов испытательных систем тестирования помехоустойчивости</a:t>
            </a:r>
          </a:p>
        </p:txBody>
      </p:sp>
    </p:spTree>
    <p:extLst>
      <p:ext uri="{BB962C8B-B14F-4D97-AF65-F5344CB8AC3E}">
        <p14:creationId xmlns:p14="http://schemas.microsoft.com/office/powerpoint/2010/main" val="239404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933AD-A2B1-49E1-95B6-3F45C430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998" y="358197"/>
            <a:ext cx="6455784" cy="616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sz="3200" dirty="0"/>
              <a:t>Определения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97AA1-35D2-48CB-AE24-82D4966FD0CA}"/>
              </a:ext>
            </a:extLst>
          </p:cNvPr>
          <p:cNvSpPr txBox="1"/>
          <p:nvPr/>
        </p:nvSpPr>
        <p:spPr>
          <a:xfrm>
            <a:off x="2163126" y="1348359"/>
            <a:ext cx="84402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«Испытательное оборудование — средство испытаний, представляющее собой техническое устройство для воспроизведения условий испытаний»; </a:t>
            </a:r>
          </a:p>
          <a:p>
            <a:endParaRPr lang="ru-RU" dirty="0"/>
          </a:p>
          <a:p>
            <a:endParaRPr lang="ru-RU" dirty="0"/>
          </a:p>
          <a:p>
            <a:endParaRPr lang="ru-RU" sz="2000" dirty="0"/>
          </a:p>
          <a:p>
            <a:r>
              <a:rPr lang="ru-RU" sz="2000" dirty="0"/>
              <a:t>«Средство измерений — техническое средство, предназначенное для измерений, имеющее нормированные метрологические характеристики, воспроизводящее и (или) хранящее единицу физической величины, размер которой принимают неизменным (в пределах установленной погрешности) в течение известного интервала времени».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9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933AD-A2B1-49E1-95B6-3F45C430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438" y="351359"/>
            <a:ext cx="6455784" cy="616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sz="3200" dirty="0"/>
              <a:t>Оборудование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38B742-123E-4760-AD70-EBAAA6E2C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76" y="999767"/>
            <a:ext cx="1872284" cy="14978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54D379-8A82-479A-B9FF-1E7D0A692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97" y="1150361"/>
            <a:ext cx="2795403" cy="12683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1F2D97-4B31-47B1-A9D0-1D707AFC0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265" y="4786745"/>
            <a:ext cx="3012735" cy="2071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C29164-8BF6-4C99-9811-F51AC6A30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58" y="4478807"/>
            <a:ext cx="2490557" cy="16117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D1718F-D021-4E67-8273-BA727F7CD7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67" y="2621525"/>
            <a:ext cx="2448072" cy="14796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2F7366-EB95-4E49-85D7-387A3D960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28" y="1057371"/>
            <a:ext cx="3012736" cy="126836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1094C-F49B-4E70-A192-9F5C1EA54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12" y="2325733"/>
            <a:ext cx="2014840" cy="20712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FC34320-65AC-4A6F-8DA0-24AF353E4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30" y="3912403"/>
            <a:ext cx="1611745" cy="16117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6C2CB40-77D6-4E62-92DE-71597ABEF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89" y="3912403"/>
            <a:ext cx="2014840" cy="20712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A708638-F3D1-4772-99AC-C0439C1B3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21" y="2715491"/>
            <a:ext cx="1467284" cy="17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2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933AD-A2B1-49E1-95B6-3F45C430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438" y="351359"/>
            <a:ext cx="6455784" cy="616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sz="3200" dirty="0"/>
              <a:t>Испытательные системы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044B4D-6F72-4B8E-A81D-3FD9C054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56" y="2270068"/>
            <a:ext cx="4688279" cy="26254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617620-EC76-4DD6-9BEB-B57D231BF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95" y="1309709"/>
            <a:ext cx="3014663" cy="19522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7A6932-9D9F-4ECE-80C8-4C80CBE47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96" y="3603387"/>
            <a:ext cx="3014663" cy="20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933AD-A2B1-49E1-95B6-3F45C430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456" y="508377"/>
            <a:ext cx="6455784" cy="616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sz="3200" dirty="0"/>
              <a:t>Схема калибровки испытательной системы по ГОСТ IEC 61000 4-3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80D872-761A-4025-BD05-A701A5215E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18" y="1664854"/>
            <a:ext cx="8525164" cy="3528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94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933AD-A2B1-49E1-95B6-3F45C430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29" y="399367"/>
            <a:ext cx="6455784" cy="616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sz="3200" dirty="0"/>
              <a:t>Измерительное оборудование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977025-4F2B-4500-BDC5-B5FC3E213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90" y="1208460"/>
            <a:ext cx="1872284" cy="14978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34153C-3BB9-4C97-8B02-F24B8401B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46" y="2803582"/>
            <a:ext cx="1611745" cy="16117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E805B0-E6EA-4A61-A076-BF476F705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61" y="1025570"/>
            <a:ext cx="1467284" cy="17486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650896-CB7B-475D-972F-39D542EA6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29" y="2959800"/>
            <a:ext cx="1644748" cy="224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EC1930-6529-4B3C-B2D6-06354E45F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26" y="1227272"/>
            <a:ext cx="1834728" cy="14790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26B74-63A7-45E9-B22B-8E6526BA9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27" y="2854086"/>
            <a:ext cx="2459325" cy="24593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AFA6BB-63B5-46AB-B55D-168B7607E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37" y="1199595"/>
            <a:ext cx="2501060" cy="16261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3C116B-B072-4BD3-A26C-8F0E2919FD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88" y="3322057"/>
            <a:ext cx="3482433" cy="20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933AD-A2B1-49E1-95B6-3F45C43060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89763" y="2773363"/>
            <a:ext cx="4467225" cy="11318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2666122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95</Words>
  <Application>Microsoft Office PowerPoint</Application>
  <PresentationFormat>Широкоэкранный</PresentationFormat>
  <Paragraphs>13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Calibri</vt:lpstr>
      <vt:lpstr>Arial</vt:lpstr>
      <vt:lpstr>Segoe UI</vt:lpstr>
      <vt:lpstr>Segoe UI Light</vt:lpstr>
      <vt:lpstr>Segoe UI Semilight</vt:lpstr>
      <vt:lpstr>Calibri Light</vt:lpstr>
      <vt:lpstr>Тема Office</vt:lpstr>
      <vt:lpstr>Презентация PowerPoint</vt:lpstr>
      <vt:lpstr>Определения </vt:lpstr>
      <vt:lpstr>Оборудование </vt:lpstr>
      <vt:lpstr>Испытательные системы </vt:lpstr>
      <vt:lpstr>Схема калибровки испытательной системы по ГОСТ IEC 61000 4-3 </vt:lpstr>
      <vt:lpstr>Измерительное оборудование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исследования и дизайна ЭКБ</dc:title>
  <dc:creator>Верецкий Андрей Арсеньевич</dc:creator>
  <cp:lastModifiedBy>Zindexx</cp:lastModifiedBy>
  <cp:revision>47</cp:revision>
  <dcterms:created xsi:type="dcterms:W3CDTF">2022-10-10T14:40:00Z</dcterms:created>
  <dcterms:modified xsi:type="dcterms:W3CDTF">2024-06-02T17:20:59Z</dcterms:modified>
</cp:coreProperties>
</file>