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3" r:id="rId2"/>
    <p:sldId id="307" r:id="rId3"/>
    <p:sldId id="311" r:id="rId4"/>
    <p:sldId id="312" r:id="rId5"/>
    <p:sldId id="343" r:id="rId6"/>
    <p:sldId id="313" r:id="rId7"/>
    <p:sldId id="344" r:id="rId8"/>
    <p:sldId id="345" r:id="rId9"/>
    <p:sldId id="341" r:id="rId10"/>
    <p:sldId id="346" r:id="rId11"/>
    <p:sldId id="347" r:id="rId12"/>
    <p:sldId id="351" r:id="rId13"/>
    <p:sldId id="350" r:id="rId14"/>
    <p:sldId id="349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35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068D9F-70A6-4519-954D-B8E0541CCD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F56237C-B6E1-428A-A93F-ABC87E0A65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A52336-6A40-41FF-AECD-71D9DF0F8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D9288-BAA7-40DE-9F44-ABD51751DAA6}" type="datetimeFigureOut">
              <a:rPr lang="ru-RU" smtClean="0"/>
              <a:t>04.06.2024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8E6FCA-889D-4B96-9357-7F8522B47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2804E5-96BF-43B0-892F-437749A7F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F7541-ED79-46AA-BE01-1293C35F98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4544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47090B-5E57-4C05-A08E-AFB1E5D01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85B5EA2-F288-4949-91AA-B0FF3A848A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05EADB4-4A8E-4E48-BCFD-2747CC136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D9288-BAA7-40DE-9F44-ABD51751DAA6}" type="datetimeFigureOut">
              <a:rPr lang="ru-RU" smtClean="0"/>
              <a:t>04.06.2024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5451238-6458-44B0-988F-F007C10C7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8CD7D0-5319-4B9B-A061-755CAD60A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F7541-ED79-46AA-BE01-1293C35F98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0306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0C46A59-D08E-46F5-9DE9-418647F077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CF673DB-547A-47DD-B0D8-FEEF32DC7D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AF6E612-C7D1-4551-8EFF-95612591E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D9288-BAA7-40DE-9F44-ABD51751DAA6}" type="datetimeFigureOut">
              <a:rPr lang="ru-RU" smtClean="0"/>
              <a:t>04.06.2024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062EE8-9F4B-4A29-8A5C-A120FF67A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D379FA5-99F1-4BB3-892B-E00D1C16B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F7541-ED79-46AA-BE01-1293C35F98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69993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1"/>
            <a:ext cx="12192000" cy="6857657"/>
          </a:xfrm>
          <a:prstGeom prst="rect">
            <a:avLst/>
          </a:prstGeom>
        </p:spPr>
      </p:pic>
      <p:sp>
        <p:nvSpPr>
          <p:cNvPr id="17" name="Text Placeholder 219">
            <a:extLst>
              <a:ext uri="{FF2B5EF4-FFF2-40B4-BE49-F238E27FC236}">
                <a16:creationId xmlns:a16="http://schemas.microsoft.com/office/drawing/2014/main" id="{69E6748D-5EE7-45A6-BDC0-4FFB319F4B9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63" y="6151102"/>
            <a:ext cx="5303554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+mj-lt"/>
                <a:ea typeface="Verdana" panose="020B0604030504040204" pitchFamily="34" charset="0"/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Дата</a:t>
            </a:r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634" y="200416"/>
            <a:ext cx="8824730" cy="623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3551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"/>
            <a:ext cx="12192000" cy="685765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65" y="-1116711"/>
            <a:ext cx="6308221" cy="4460157"/>
          </a:xfrm>
          <a:prstGeom prst="rect">
            <a:avLst/>
          </a:prstGeom>
        </p:spPr>
      </p:pic>
      <p:sp>
        <p:nvSpPr>
          <p:cNvPr id="17" name="Text Placeholder 219">
            <a:extLst>
              <a:ext uri="{FF2B5EF4-FFF2-40B4-BE49-F238E27FC236}">
                <a16:creationId xmlns:a16="http://schemas.microsoft.com/office/drawing/2014/main" id="{69E6748D-5EE7-45A6-BDC0-4FFB319F4B9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63" y="6151102"/>
            <a:ext cx="5303554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Дата</a:t>
            </a:r>
            <a:endParaRPr lang="en-US" dirty="0"/>
          </a:p>
        </p:txBody>
      </p:sp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65" y="-1126401"/>
            <a:ext cx="6308221" cy="4460159"/>
          </a:xfrm>
          <a:prstGeom prst="rect">
            <a:avLst/>
          </a:prstGeom>
        </p:spPr>
      </p:pic>
      <p:sp>
        <p:nvSpPr>
          <p:cNvPr id="19" name="Title 2">
            <a:extLst>
              <a:ext uri="{FF2B5EF4-FFF2-40B4-BE49-F238E27FC236}">
                <a16:creationId xmlns:a16="http://schemas.microsoft.com/office/drawing/2014/main" id="{AF9FD453-4FDB-0745-9667-CD20360EA0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3992" y="3391121"/>
            <a:ext cx="11046971" cy="1505027"/>
          </a:xfrm>
        </p:spPr>
        <p:txBody>
          <a:bodyPr wrap="square">
            <a:spAutoFit/>
          </a:bodyPr>
          <a:lstStyle>
            <a:lvl1pPr>
              <a:defRPr sz="3400" b="1" i="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Название презентации</a:t>
            </a:r>
            <a:br>
              <a:rPr lang="ru-RU" dirty="0"/>
            </a:b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38862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"/>
            <a:ext cx="12192000" cy="6857657"/>
          </a:xfrm>
          <a:prstGeom prst="rect">
            <a:avLst/>
          </a:prstGeom>
        </p:spPr>
      </p:pic>
      <p:sp>
        <p:nvSpPr>
          <p:cNvPr id="7" name="Номер слайда 5"/>
          <p:cNvSpPr>
            <a:spLocks noGrp="1"/>
          </p:cNvSpPr>
          <p:nvPr>
            <p:ph type="sldNum" sz="quarter" idx="14"/>
          </p:nvPr>
        </p:nvSpPr>
        <p:spPr>
          <a:xfrm>
            <a:off x="8610600" y="6187210"/>
            <a:ext cx="2743200" cy="365125"/>
          </a:xfrm>
        </p:spPr>
        <p:txBody>
          <a:bodyPr/>
          <a:lstStyle/>
          <a:p>
            <a:fld id="{7D1BDADE-E05F-47D1-B2F3-FF1C9ABF91DE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AF9FD453-4FDB-0745-9667-CD20360EA0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374396"/>
            <a:ext cx="11046971" cy="1034129"/>
          </a:xfrm>
        </p:spPr>
        <p:txBody>
          <a:bodyPr wrap="square">
            <a:spAutoFit/>
          </a:bodyPr>
          <a:lstStyle>
            <a:lvl1pPr>
              <a:defRPr sz="3400" b="1" i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Название раздела</a:t>
            </a:r>
            <a:br>
              <a:rPr lang="ru-RU" dirty="0"/>
            </a:br>
            <a:endParaRPr lang="ru-RU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CC6B1D0A-F65F-6B46-A8EE-1E5E3EAAC7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2203910"/>
            <a:ext cx="3010484" cy="200824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kumimoji="0" lang="en-US" sz="14500" b="0" i="0" u="none" strike="noStrike" cap="none" spc="0" normalizeH="0" baseline="0">
                <a:ln>
                  <a:noFill/>
                </a:ln>
                <a:solidFill>
                  <a:schemeClr val="tx1">
                    <a:alpha val="40000"/>
                  </a:schemeClr>
                </a:solidFill>
                <a:effectLst/>
                <a:uLnTx/>
                <a:uFillTx/>
                <a:latin typeface="+mj-lt"/>
                <a:ea typeface="Verdana" panose="020B0604030504040204" pitchFamily="34" charset="0"/>
                <a:cs typeface="+mj-cs"/>
              </a:defRPr>
            </a:lvl1pPr>
            <a:lvl2pPr>
              <a:defRPr lang="en-US" sz="13800" b="0">
                <a:solidFill>
                  <a:schemeClr val="bg1">
                    <a:alpha val="20000"/>
                  </a:schemeClr>
                </a:solidFill>
                <a:latin typeface="+mj-lt"/>
                <a:ea typeface="+mj-ea"/>
                <a:cs typeface="+mj-cs"/>
              </a:defRPr>
            </a:lvl2pPr>
            <a:lvl3pPr>
              <a:defRPr lang="en-US" sz="13800" b="0">
                <a:solidFill>
                  <a:schemeClr val="bg1">
                    <a:alpha val="20000"/>
                  </a:schemeClr>
                </a:solidFill>
                <a:latin typeface="+mj-lt"/>
                <a:ea typeface="+mj-ea"/>
                <a:cs typeface="+mj-cs"/>
              </a:defRPr>
            </a:lvl3pPr>
            <a:lvl4pPr>
              <a:defRPr lang="en-US" sz="13800" b="0">
                <a:solidFill>
                  <a:schemeClr val="bg1">
                    <a:alpha val="20000"/>
                  </a:schemeClr>
                </a:solidFill>
                <a:latin typeface="+mj-lt"/>
                <a:ea typeface="+mj-ea"/>
                <a:cs typeface="+mj-cs"/>
              </a:defRPr>
            </a:lvl4pPr>
            <a:lvl5pPr>
              <a:defRPr lang="ru-RU" sz="13800" b="0">
                <a:solidFill>
                  <a:schemeClr val="bg1">
                    <a:alpha val="20000"/>
                  </a:schemeClr>
                </a:solidFill>
                <a:latin typeface="+mj-lt"/>
                <a:ea typeface="+mj-ea"/>
                <a:cs typeface="+mj-cs"/>
              </a:defRPr>
            </a:lvl5pPr>
          </a:lstStyle>
          <a:p>
            <a:pPr marL="228600" marR="0" lvl="0" indent="-228600" defTabSz="371475" fontAlgn="auto"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r>
              <a:rPr lang="ru-RU" dirty="0"/>
              <a:t>ХХ</a:t>
            </a:r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21" y="-554043"/>
            <a:ext cx="3777965" cy="2671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8723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"/>
            <a:ext cx="12192000" cy="6857657"/>
          </a:xfrm>
          <a:prstGeom prst="rect">
            <a:avLst/>
          </a:prstGeom>
        </p:spPr>
      </p:pic>
      <p:sp>
        <p:nvSpPr>
          <p:cNvPr id="14" name="Дата 3"/>
          <p:cNvSpPr>
            <a:spLocks noGrp="1"/>
          </p:cNvSpPr>
          <p:nvPr>
            <p:ph type="dt" sz="half" idx="2"/>
          </p:nvPr>
        </p:nvSpPr>
        <p:spPr>
          <a:xfrm>
            <a:off x="687729" y="618720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Verdana" panose="020B0604030504040204" pitchFamily="34" charset="0"/>
              </a:defRPr>
            </a:lvl1pPr>
          </a:lstStyle>
          <a:p>
            <a:r>
              <a:rPr lang="ru-RU" dirty="0"/>
              <a:t>Источник / примечание</a:t>
            </a:r>
          </a:p>
        </p:txBody>
      </p:sp>
      <p:sp>
        <p:nvSpPr>
          <p:cNvPr id="16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676154" y="446148"/>
            <a:ext cx="10515600" cy="5608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0" baseline="0"/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19" name="Рисунок 7">
            <a:extLst>
              <a:ext uri="{FF2B5EF4-FFF2-40B4-BE49-F238E27FC236}">
                <a16:creationId xmlns:a16="http://schemas.microsoft.com/office/drawing/2014/main" id="{850BD052-FCA5-445A-935E-491B722DC3D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74591" y="1196976"/>
            <a:ext cx="3537412" cy="3225937"/>
          </a:xfrm>
          <a:prstGeom prst="rect">
            <a:avLst/>
          </a:prstGeom>
          <a:solidFill>
            <a:srgbClr val="C00000"/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ru-RU" dirty="0"/>
              <a:t>Добавьте фотографию</a:t>
            </a:r>
          </a:p>
        </p:txBody>
      </p:sp>
      <p:sp>
        <p:nvSpPr>
          <p:cNvPr id="20" name="Рисунок 7">
            <a:extLst>
              <a:ext uri="{FF2B5EF4-FFF2-40B4-BE49-F238E27FC236}">
                <a16:creationId xmlns:a16="http://schemas.microsoft.com/office/drawing/2014/main" id="{E243D395-DA28-EE48-81DC-1D931C6BABD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397481" y="1196976"/>
            <a:ext cx="3433530" cy="3225937"/>
          </a:xfrm>
          <a:prstGeom prst="rect">
            <a:avLst/>
          </a:prstGeom>
          <a:solidFill>
            <a:srgbClr val="C00000"/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ru-RU" dirty="0"/>
              <a:t>Добавьте фотографию</a:t>
            </a:r>
          </a:p>
        </p:txBody>
      </p:sp>
      <p:sp>
        <p:nvSpPr>
          <p:cNvPr id="21" name="Рисунок 7">
            <a:extLst>
              <a:ext uri="{FF2B5EF4-FFF2-40B4-BE49-F238E27FC236}">
                <a16:creationId xmlns:a16="http://schemas.microsoft.com/office/drawing/2014/main" id="{B3D5672E-60F2-2244-B841-19A3EB4C08C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16490" y="1196976"/>
            <a:ext cx="3433530" cy="3225937"/>
          </a:xfrm>
          <a:prstGeom prst="rect">
            <a:avLst/>
          </a:prstGeom>
          <a:solidFill>
            <a:srgbClr val="C00000"/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Добавьте фотографию</a:t>
            </a:r>
          </a:p>
        </p:txBody>
      </p:sp>
      <p:sp>
        <p:nvSpPr>
          <p:cNvPr id="23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674592" y="4702342"/>
            <a:ext cx="3537412" cy="3508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Verdana" panose="020B0604030504040204" pitchFamily="34" charset="0"/>
                <a:cs typeface="Segoe UI Light" panose="020B0502040204020203" pitchFamily="34" charset="0"/>
              </a:defRPr>
            </a:lvl1pPr>
            <a:lvl2pPr>
              <a:defRPr sz="4000">
                <a:latin typeface="Verdana" charset="0"/>
                <a:ea typeface="Verdana" charset="0"/>
                <a:cs typeface="Verdana" charset="0"/>
              </a:defRPr>
            </a:lvl2pPr>
            <a:lvl3pPr>
              <a:defRPr sz="4000">
                <a:latin typeface="Verdana" charset="0"/>
                <a:ea typeface="Verdana" charset="0"/>
                <a:cs typeface="Verdana" charset="0"/>
              </a:defRPr>
            </a:lvl3pPr>
            <a:lvl4pPr>
              <a:defRPr sz="4000">
                <a:latin typeface="Verdana" charset="0"/>
                <a:ea typeface="Verdana" charset="0"/>
                <a:cs typeface="Verdana" charset="0"/>
              </a:defRPr>
            </a:lvl4pPr>
            <a:lvl5pPr>
              <a:defRPr sz="4000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ru-RU" dirty="0"/>
              <a:t>Текст слайда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4397481" y="4702342"/>
            <a:ext cx="3433530" cy="3508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4000">
                <a:latin typeface="Verdana" charset="0"/>
                <a:ea typeface="Verdana" charset="0"/>
                <a:cs typeface="Verdana" charset="0"/>
              </a:defRPr>
            </a:lvl2pPr>
            <a:lvl3pPr>
              <a:defRPr sz="4000">
                <a:latin typeface="Verdana" charset="0"/>
                <a:ea typeface="Verdana" charset="0"/>
                <a:cs typeface="Verdana" charset="0"/>
              </a:defRPr>
            </a:lvl3pPr>
            <a:lvl4pPr>
              <a:defRPr sz="4000">
                <a:latin typeface="Verdana" charset="0"/>
                <a:ea typeface="Verdana" charset="0"/>
                <a:cs typeface="Verdana" charset="0"/>
              </a:defRPr>
            </a:lvl4pPr>
            <a:lvl5pPr>
              <a:defRPr sz="4000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ru-RU" dirty="0"/>
              <a:t>Текст слайда</a:t>
            </a:r>
          </a:p>
        </p:txBody>
      </p:sp>
      <p:sp>
        <p:nvSpPr>
          <p:cNvPr id="25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8034246" y="4702341"/>
            <a:ext cx="3415774" cy="3508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4000">
                <a:latin typeface="Verdana" charset="0"/>
                <a:ea typeface="Verdana" charset="0"/>
                <a:cs typeface="Verdana" charset="0"/>
              </a:defRPr>
            </a:lvl2pPr>
            <a:lvl3pPr>
              <a:defRPr sz="4000">
                <a:latin typeface="Verdana" charset="0"/>
                <a:ea typeface="Verdana" charset="0"/>
                <a:cs typeface="Verdana" charset="0"/>
              </a:defRPr>
            </a:lvl3pPr>
            <a:lvl4pPr>
              <a:defRPr sz="4000">
                <a:latin typeface="Verdana" charset="0"/>
                <a:ea typeface="Verdana" charset="0"/>
                <a:cs typeface="Verdana" charset="0"/>
              </a:defRPr>
            </a:lvl4pPr>
            <a:lvl5pPr>
              <a:defRPr sz="4000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ru-RU" dirty="0"/>
              <a:t>Текст слайда</a:t>
            </a:r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612" y="5369564"/>
            <a:ext cx="2479120" cy="1752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169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"/>
            <a:ext cx="12192000" cy="6857657"/>
          </a:xfrm>
          <a:prstGeom prst="rect">
            <a:avLst/>
          </a:prstGeom>
        </p:spPr>
      </p:pic>
      <p:sp>
        <p:nvSpPr>
          <p:cNvPr id="13" name="Рисунок 7">
            <a:extLst>
              <a:ext uri="{FF2B5EF4-FFF2-40B4-BE49-F238E27FC236}">
                <a16:creationId xmlns:a16="http://schemas.microsoft.com/office/drawing/2014/main" id="{B3D5672E-60F2-2244-B841-19A3EB4C08C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48040" y="1400370"/>
            <a:ext cx="5443959" cy="4993953"/>
          </a:xfrm>
          <a:prstGeom prst="rect">
            <a:avLst/>
          </a:prstGeom>
          <a:solidFill>
            <a:srgbClr val="C00000"/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dirty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Добавьте фотографию</a:t>
            </a: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71" y="-606104"/>
            <a:ext cx="3777965" cy="2671169"/>
          </a:xfrm>
          <a:prstGeom prst="rect">
            <a:avLst/>
          </a:prstGeom>
        </p:spPr>
      </p:pic>
      <p:sp>
        <p:nvSpPr>
          <p:cNvPr id="11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676153" y="1400371"/>
            <a:ext cx="5713071" cy="14124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4800" b="0" baseline="0"/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19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676153" y="4154557"/>
            <a:ext cx="5713071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anose="00000400000000000000" pitchFamily="2" charset="-52"/>
                <a:ea typeface="Verdana" panose="020B0604030504040204" pitchFamily="34" charset="0"/>
                <a:cs typeface="Montserrat Light" panose="00000400000000000000" pitchFamily="2" charset="-52"/>
              </a:defRPr>
            </a:lvl1pPr>
            <a:lvl2pPr>
              <a:defRPr sz="4000">
                <a:latin typeface="Verdana" charset="0"/>
                <a:ea typeface="Verdana" charset="0"/>
                <a:cs typeface="Verdana" charset="0"/>
              </a:defRPr>
            </a:lvl2pPr>
            <a:lvl3pPr>
              <a:defRPr sz="4000">
                <a:latin typeface="Verdana" charset="0"/>
                <a:ea typeface="Verdana" charset="0"/>
                <a:cs typeface="Verdana" charset="0"/>
              </a:defRPr>
            </a:lvl3pPr>
            <a:lvl4pPr>
              <a:defRPr sz="4000">
                <a:latin typeface="Verdana" charset="0"/>
                <a:ea typeface="Verdana" charset="0"/>
                <a:cs typeface="Verdana" charset="0"/>
              </a:defRPr>
            </a:lvl4pPr>
            <a:lvl5pPr>
              <a:defRPr sz="4000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ru-RU" dirty="0"/>
              <a:t>Текст слайда</a:t>
            </a:r>
          </a:p>
        </p:txBody>
      </p:sp>
    </p:spTree>
    <p:extLst>
      <p:ext uri="{BB962C8B-B14F-4D97-AF65-F5344CB8AC3E}">
        <p14:creationId xmlns:p14="http://schemas.microsoft.com/office/powerpoint/2010/main" val="5250182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"/>
            <a:ext cx="12192000" cy="6857657"/>
          </a:xfrm>
          <a:prstGeom prst="rect">
            <a:avLst/>
          </a:prstGeom>
        </p:spPr>
      </p:pic>
      <p:sp>
        <p:nvSpPr>
          <p:cNvPr id="14" name="Дата 3"/>
          <p:cNvSpPr>
            <a:spLocks noGrp="1"/>
          </p:cNvSpPr>
          <p:nvPr>
            <p:ph type="dt" sz="half" idx="2"/>
          </p:nvPr>
        </p:nvSpPr>
        <p:spPr>
          <a:xfrm>
            <a:off x="687729" y="618720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Verdana" panose="020B0604030504040204" pitchFamily="34" charset="0"/>
              </a:defRPr>
            </a:lvl1pPr>
          </a:lstStyle>
          <a:p>
            <a:r>
              <a:rPr lang="ru-RU" dirty="0"/>
              <a:t>Источник / примечание</a:t>
            </a:r>
          </a:p>
        </p:txBody>
      </p:sp>
      <p:sp>
        <p:nvSpPr>
          <p:cNvPr id="16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676154" y="446148"/>
            <a:ext cx="10515600" cy="5608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0" baseline="0"/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19" name="Рисунок 7">
            <a:extLst>
              <a:ext uri="{FF2B5EF4-FFF2-40B4-BE49-F238E27FC236}">
                <a16:creationId xmlns:a16="http://schemas.microsoft.com/office/drawing/2014/main" id="{850BD052-FCA5-445A-935E-491B722DC3D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74590" y="1196976"/>
            <a:ext cx="5249132" cy="3842163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ru-RU" dirty="0"/>
              <a:t>Добавьте фотографию</a:t>
            </a:r>
          </a:p>
        </p:txBody>
      </p:sp>
      <p:sp>
        <p:nvSpPr>
          <p:cNvPr id="23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674591" y="5229116"/>
            <a:ext cx="5249131" cy="3508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4000">
                <a:latin typeface="Verdana" charset="0"/>
                <a:ea typeface="Verdana" charset="0"/>
                <a:cs typeface="Verdana" charset="0"/>
              </a:defRPr>
            </a:lvl2pPr>
            <a:lvl3pPr>
              <a:defRPr sz="4000">
                <a:latin typeface="Verdana" charset="0"/>
                <a:ea typeface="Verdana" charset="0"/>
                <a:cs typeface="Verdana" charset="0"/>
              </a:defRPr>
            </a:lvl3pPr>
            <a:lvl4pPr>
              <a:defRPr sz="4000">
                <a:latin typeface="Verdana" charset="0"/>
                <a:ea typeface="Verdana" charset="0"/>
                <a:cs typeface="Verdana" charset="0"/>
              </a:defRPr>
            </a:lvl4pPr>
            <a:lvl5pPr>
              <a:defRPr sz="4000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ru-RU" dirty="0"/>
              <a:t>Текст слайда</a:t>
            </a:r>
          </a:p>
        </p:txBody>
      </p:sp>
      <p:sp>
        <p:nvSpPr>
          <p:cNvPr id="11" name="Рисунок 7">
            <a:extLst>
              <a:ext uri="{FF2B5EF4-FFF2-40B4-BE49-F238E27FC236}">
                <a16:creationId xmlns:a16="http://schemas.microsoft.com/office/drawing/2014/main" id="{850BD052-FCA5-445A-935E-491B722DC3D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51713" y="1196976"/>
            <a:ext cx="5252559" cy="3842163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ru-RU" dirty="0"/>
              <a:t>Добавьте фотографию</a:t>
            </a:r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6251714" y="5229116"/>
            <a:ext cx="5252558" cy="3508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-52"/>
                <a:ea typeface="Verdana" panose="020B0604030504040204" pitchFamily="34" charset="0"/>
                <a:cs typeface="Montserrat" panose="00000500000000000000" pitchFamily="2" charset="-52"/>
              </a:defRPr>
            </a:lvl1pPr>
            <a:lvl2pPr>
              <a:defRPr sz="4000">
                <a:latin typeface="Verdana" charset="0"/>
                <a:ea typeface="Verdana" charset="0"/>
                <a:cs typeface="Verdana" charset="0"/>
              </a:defRPr>
            </a:lvl2pPr>
            <a:lvl3pPr>
              <a:defRPr sz="4000">
                <a:latin typeface="Verdana" charset="0"/>
                <a:ea typeface="Verdana" charset="0"/>
                <a:cs typeface="Verdana" charset="0"/>
              </a:defRPr>
            </a:lvl3pPr>
            <a:lvl4pPr>
              <a:defRPr sz="4000">
                <a:latin typeface="Verdana" charset="0"/>
                <a:ea typeface="Verdana" charset="0"/>
                <a:cs typeface="Verdana" charset="0"/>
              </a:defRPr>
            </a:lvl4pPr>
            <a:lvl5pPr>
              <a:defRPr sz="4000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ru-RU" dirty="0"/>
              <a:t>Текст слайда</a:t>
            </a: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190" y="5404548"/>
            <a:ext cx="2479120" cy="1752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615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AD5558-6AA2-4C57-9E4E-0AF2103E0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4C920BA-3AB0-4701-AC1B-9C422B496B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1174E0-3A30-4B59-95CE-F8E97C436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D9288-BAA7-40DE-9F44-ABD51751DAA6}" type="datetimeFigureOut">
              <a:rPr lang="ru-RU" smtClean="0"/>
              <a:t>04.06.2024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919E76-8DC3-4D2E-938A-24B5000F4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38B1FC-3DE5-445F-93AD-DBF286B49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F7541-ED79-46AA-BE01-1293C35F98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7730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8E7239-C9C3-4A28-81C3-5A2A52A09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8B66847-5D3C-4C35-99C0-652B0D18DD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67183C-63B3-4F8F-BBA6-6B087DA28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D9288-BAA7-40DE-9F44-ABD51751DAA6}" type="datetimeFigureOut">
              <a:rPr lang="ru-RU" smtClean="0"/>
              <a:t>04.06.2024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490E93-4F60-4EDA-BA8A-C74FE989D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03E86C-5EB1-46FC-9F67-501B87D52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F7541-ED79-46AA-BE01-1293C35F98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0583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A6A554-14CB-458A-AA41-65477FB2B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3499A75-0E30-4F46-AC97-9920394915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C8BC149-ED7F-4AA8-9771-D03C9F32EB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7D44061-08D8-40BA-AADF-DBA817B79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D9288-BAA7-40DE-9F44-ABD51751DAA6}" type="datetimeFigureOut">
              <a:rPr lang="ru-RU" smtClean="0"/>
              <a:t>04.06.2024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A35751C-9A8A-4BAA-B226-A8FD19743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DA549F3-3DCC-48B7-A0E5-8B4100D32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F7541-ED79-46AA-BE01-1293C35F98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8662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59FE62-252F-4F08-9CD4-7DF9D5C94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D39C12-B16D-4657-8A05-D38176311B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4987BB7-E44D-41DC-9140-8DED68C389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5BB8327-804C-4363-BE89-4099B08E7E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168E1AD-9E11-4BA4-AD4E-9C95A9DC43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33EF92E-4766-4AD5-AC22-3868A90EB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D9288-BAA7-40DE-9F44-ABD51751DAA6}" type="datetimeFigureOut">
              <a:rPr lang="ru-RU" smtClean="0"/>
              <a:t>04.06.2024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BCF35C7-10FD-482E-924B-B5C5E5694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EE2E1C7-2BE6-4EC8-A3B5-FD8B4E9DE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F7541-ED79-46AA-BE01-1293C35F98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8036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7B3B65-1EBD-45DC-8F32-91A804FC4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66FD65C-905E-4E55-B0F1-F45B9F137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D9288-BAA7-40DE-9F44-ABD51751DAA6}" type="datetimeFigureOut">
              <a:rPr lang="ru-RU" smtClean="0"/>
              <a:t>04.06.2024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76BBF67-6A35-4CDA-BAF4-2F986D7E5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8A04850-07B7-4FAA-84BE-E136AAD39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F7541-ED79-46AA-BE01-1293C35F98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4244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3E4B29F-9088-4C2F-8514-E57D18B73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D9288-BAA7-40DE-9F44-ABD51751DAA6}" type="datetimeFigureOut">
              <a:rPr lang="ru-RU" smtClean="0"/>
              <a:t>04.06.2024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47F47C8-AD8D-4665-B934-7E05C4FA2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90D832-0A04-43F0-8A64-1DBD2FAD8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F7541-ED79-46AA-BE01-1293C35F98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02105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6ECF3C-9267-4EDB-BB7D-FEA363265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3E5DC04-0052-435A-9E2A-3E3E97A7E8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DE2BC64-328A-4DB4-9A0B-6136BEB81E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2384AD4-2325-4521-93EA-4CC570413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D9288-BAA7-40DE-9F44-ABD51751DAA6}" type="datetimeFigureOut">
              <a:rPr lang="ru-RU" smtClean="0"/>
              <a:t>04.06.2024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0D55393-B595-48D6-BC7C-3D2C9C9E3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C508B43-1B5A-4B7C-9EFD-01019FB85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F7541-ED79-46AA-BE01-1293C35F98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1602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BFB4C7-18CA-444A-835A-A4C0F07E3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B231C4D-BDA0-4BF1-821E-ABB2D4EA5C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244DE09-B187-4B46-867D-5E5967EA92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15A32E-4FFC-484B-8CA1-09E5E80E7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D9288-BAA7-40DE-9F44-ABD51751DAA6}" type="datetimeFigureOut">
              <a:rPr lang="ru-RU" smtClean="0"/>
              <a:t>04.06.2024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A310B99-666A-4733-A67F-2A156BB5D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ECBDF07-7116-4C51-ABC7-607A716BD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F7541-ED79-46AA-BE01-1293C35F98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4692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A6BF0E-CD9A-4D1B-88A7-F9C055C04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69800F7-2D8A-4C9C-B41B-BDFB2D3D44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B2465C-7526-4C45-BF48-E5AAE0C8B2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5D9288-BAA7-40DE-9F44-ABD51751DAA6}" type="datetimeFigureOut">
              <a:rPr lang="ru-RU" smtClean="0"/>
              <a:t>04.06.2024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77F2D-8140-47E1-B7E3-75EC7EA0EB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9B2D0E9-2CA8-4CAE-98D9-BC92B25FD9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6F7541-ED79-46AA-BE01-1293C35F98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3851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>
          <a:xfrm>
            <a:off x="417698" y="5858139"/>
            <a:ext cx="5303554" cy="793038"/>
          </a:xfrm>
        </p:spPr>
        <p:txBody>
          <a:bodyPr/>
          <a:lstStyle/>
          <a:p>
            <a:r>
              <a:rPr lang="ru-RU" sz="1600" dirty="0">
                <a:solidFill>
                  <a:schemeClr val="tx1"/>
                </a:solidFill>
                <a:latin typeface="Montserrat" panose="00000500000000000000" pitchFamily="2" charset="-52"/>
              </a:rPr>
              <a:t>Красотенко Анатолий</a:t>
            </a:r>
            <a:br>
              <a:rPr lang="ru-RU" sz="1600" dirty="0">
                <a:solidFill>
                  <a:schemeClr val="tx1"/>
                </a:solidFill>
                <a:latin typeface="Montserrat" panose="00000500000000000000" pitchFamily="2" charset="-52"/>
              </a:rPr>
            </a:br>
            <a:r>
              <a:rPr lang="ru-RU" sz="1600" dirty="0">
                <a:solidFill>
                  <a:schemeClr val="tx1"/>
                </a:solidFill>
                <a:latin typeface="Montserrat" panose="00000500000000000000" pitchFamily="2" charset="-52"/>
              </a:rPr>
              <a:t>Руководитель отдела «Наземное оборудование»</a:t>
            </a:r>
          </a:p>
          <a:p>
            <a:r>
              <a:rPr lang="ru-RU" sz="1600" dirty="0">
                <a:solidFill>
                  <a:schemeClr val="tx1"/>
                </a:solidFill>
                <a:latin typeface="Montserrat" panose="00000500000000000000" pitchFamily="2" charset="-52"/>
              </a:rPr>
              <a:t>07.06.2024 </a:t>
            </a:r>
          </a:p>
        </p:txBody>
      </p:sp>
    </p:spTree>
    <p:extLst>
      <p:ext uri="{BB962C8B-B14F-4D97-AF65-F5344CB8AC3E}">
        <p14:creationId xmlns:p14="http://schemas.microsoft.com/office/powerpoint/2010/main" val="39940540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latin typeface="Montserrat Medium" panose="00000600000000000000" pitchFamily="2" charset="-52"/>
              </a:rPr>
              <a:t>Виды помех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0104D66C-B82D-48F6-9FC8-D3B2905556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4592" y="4702342"/>
            <a:ext cx="3537412" cy="398699"/>
          </a:xfrm>
        </p:spPr>
        <p:txBody>
          <a:bodyPr/>
          <a:lstStyle/>
          <a:p>
            <a:r>
              <a:rPr lang="ru-RU" sz="1800" dirty="0">
                <a:solidFill>
                  <a:schemeClr val="tx1"/>
                </a:solidFill>
                <a:latin typeface="Montserrat" panose="00000500000000000000" pitchFamily="2" charset="-52"/>
              </a:rPr>
              <a:t>Внутренние помехи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4AC4350F-4E78-4C3C-B17A-D0B2ECEC37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97481" y="4702342"/>
            <a:ext cx="3433530" cy="398699"/>
          </a:xfrm>
        </p:spPr>
        <p:txBody>
          <a:bodyPr/>
          <a:lstStyle/>
          <a:p>
            <a:r>
              <a:rPr lang="ru-RU" sz="1800" dirty="0">
                <a:solidFill>
                  <a:schemeClr val="tx1"/>
                </a:solidFill>
                <a:latin typeface="Montserrat" panose="00000500000000000000" pitchFamily="2" charset="-52"/>
              </a:rPr>
              <a:t>Внешние помехи</a:t>
            </a:r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A34B807B-CB54-4899-AFF3-363F978C388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034246" y="4702341"/>
            <a:ext cx="3415774" cy="398699"/>
          </a:xfrm>
        </p:spPr>
        <p:txBody>
          <a:bodyPr/>
          <a:lstStyle/>
          <a:p>
            <a:r>
              <a:rPr lang="ru-RU" sz="1800" dirty="0">
                <a:solidFill>
                  <a:schemeClr val="tx1"/>
                </a:solidFill>
                <a:latin typeface="Montserrat" panose="00000500000000000000" pitchFamily="2" charset="-52"/>
              </a:rPr>
              <a:t>Перекрестные помехи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465C7991-1DF1-4ED1-8E49-FC17492AC82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9" b="4399"/>
          <a:stretch>
            <a:fillRect/>
          </a:stretch>
        </p:blipFill>
        <p:spPr>
          <a:xfrm>
            <a:off x="394339" y="1145955"/>
            <a:ext cx="3439323" cy="3136485"/>
          </a:xfrm>
        </p:spPr>
      </p:pic>
      <p:pic>
        <p:nvPicPr>
          <p:cNvPr id="9" name="Рисунок 8" descr="praxis-sitronics-pallada">
            <a:extLst>
              <a:ext uri="{FF2B5EF4-FFF2-40B4-BE49-F238E27FC236}">
                <a16:creationId xmlns:a16="http://schemas.microsoft.com/office/drawing/2014/main" id="{2E640F72-9BED-4150-8D1E-07A5554253C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9553">
            <a:off x="8126100" y="1203340"/>
            <a:ext cx="3568498" cy="356849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AB22BCC-C171-411B-82F5-0089E0FD39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673" y="1696499"/>
            <a:ext cx="3439324" cy="2582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0486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76154" y="1400371"/>
            <a:ext cx="5713070" cy="1412404"/>
          </a:xfrm>
        </p:spPr>
        <p:txBody>
          <a:bodyPr/>
          <a:lstStyle/>
          <a:p>
            <a:r>
              <a:rPr lang="ru-RU" sz="4000" dirty="0">
                <a:latin typeface="Montserrat Medium" panose="00000600000000000000" pitchFamily="2" charset="-52"/>
              </a:rPr>
              <a:t>Методы борьбы с помехами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>
          <a:xfrm>
            <a:off x="676153" y="3064538"/>
            <a:ext cx="5965279" cy="206069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  <a:latin typeface="Montserrat" panose="00000500000000000000" pitchFamily="2" charset="-52"/>
              </a:rPr>
              <a:t>Внедрение фильтров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  <a:latin typeface="Montserrat" panose="00000500000000000000" pitchFamily="2" charset="-52"/>
              </a:rPr>
              <a:t>Использование экранирующих материалов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  <a:latin typeface="Montserrat" panose="00000500000000000000" pitchFamily="2" charset="-52"/>
              </a:rPr>
              <a:t>Установка меж блоковых экранов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  <a:latin typeface="Montserrat" panose="00000500000000000000" pitchFamily="2" charset="-52"/>
              </a:rPr>
              <a:t>Оптимизация компоновки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  <a:latin typeface="Montserrat" panose="00000500000000000000" pitchFamily="2" charset="-52"/>
              </a:rPr>
              <a:t>Разнесение частот различных систем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  <a:latin typeface="Montserrat" panose="00000500000000000000" pitchFamily="2" charset="-52"/>
              </a:rPr>
              <a:t>Экранирование кабельных сборок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DF33196-B729-4E89-8D9A-993BDB4B951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4" r="9084"/>
          <a:stretch>
            <a:fillRect/>
          </a:stretch>
        </p:blipFill>
        <p:spPr>
          <a:xfrm>
            <a:off x="6748041" y="1242742"/>
            <a:ext cx="5443959" cy="4993953"/>
          </a:xfrm>
        </p:spPr>
      </p:pic>
    </p:spTree>
    <p:extLst>
      <p:ext uri="{BB962C8B-B14F-4D97-AF65-F5344CB8AC3E}">
        <p14:creationId xmlns:p14="http://schemas.microsoft.com/office/powerpoint/2010/main" val="6216127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latin typeface="Montserrat Medium" panose="00000600000000000000" pitchFamily="2" charset="-52"/>
              </a:rPr>
              <a:t>Успешные миссии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674591" y="5229116"/>
            <a:ext cx="5249131" cy="398699"/>
          </a:xfrm>
        </p:spPr>
        <p:txBody>
          <a:bodyPr/>
          <a:lstStyle/>
          <a:p>
            <a:r>
              <a:rPr lang="ru-RU" sz="1800" dirty="0">
                <a:solidFill>
                  <a:schemeClr val="tx1"/>
                </a:solidFill>
                <a:latin typeface="Montserrat" panose="00000500000000000000" pitchFamily="2" charset="-52"/>
              </a:rPr>
              <a:t>Создано и запущено более 60 КА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6251714" y="5229116"/>
            <a:ext cx="5252558" cy="398699"/>
          </a:xfrm>
        </p:spPr>
        <p:txBody>
          <a:bodyPr/>
          <a:lstStyle/>
          <a:p>
            <a:r>
              <a:rPr lang="ru-RU" sz="1800" dirty="0">
                <a:solidFill>
                  <a:schemeClr val="tx1"/>
                </a:solidFill>
              </a:rPr>
              <a:t>В 2023 году изготовлено более 100 КА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2241A6B-3F07-42B0-93E8-1941FD4A625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21" b="9821"/>
          <a:stretch>
            <a:fillRect/>
          </a:stretch>
        </p:blipFill>
        <p:spPr>
          <a:xfrm>
            <a:off x="674688" y="1196975"/>
            <a:ext cx="5248275" cy="3841750"/>
          </a:xfr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99535A8-3EF3-4940-83D2-5D7E21EBC11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9" r="443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162411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76154" y="1400371"/>
            <a:ext cx="5713070" cy="1412404"/>
          </a:xfrm>
        </p:spPr>
        <p:txBody>
          <a:bodyPr/>
          <a:lstStyle/>
          <a:p>
            <a:r>
              <a:rPr lang="ru-RU" sz="4000" dirty="0">
                <a:latin typeface="Montserrat Medium" panose="00000600000000000000" pitchFamily="2" charset="-52"/>
              </a:rPr>
              <a:t>Заключение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>
          <a:xfrm>
            <a:off x="676153" y="3064538"/>
            <a:ext cx="5965279" cy="206069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  <a:latin typeface="Montserrat" panose="00000500000000000000" pitchFamily="2" charset="-52"/>
              </a:rPr>
              <a:t>Минимизация рисков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  <a:latin typeface="Montserrat" panose="00000500000000000000" pitchFamily="2" charset="-52"/>
              </a:rPr>
              <a:t>Серийное изготовление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  <a:latin typeface="Montserrat" panose="00000500000000000000" pitchFamily="2" charset="-52"/>
              </a:rPr>
              <a:t>Проверка на уровень ЭМС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  <a:latin typeface="Montserrat" panose="00000500000000000000" pitchFamily="2" charset="-52"/>
              </a:rPr>
              <a:t>Разработка новых решений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  <a:latin typeface="Montserrat" panose="00000500000000000000" pitchFamily="2" charset="-52"/>
              </a:rPr>
              <a:t>Поиск более совершенных компонентов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  <a:latin typeface="Montserrat" panose="00000500000000000000" pitchFamily="2" charset="-52"/>
              </a:rPr>
              <a:t>Повышение уровня ЭМС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E149F65-CA73-4CB8-826B-4B1DE910A43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49" b="7830"/>
          <a:stretch/>
        </p:blipFill>
        <p:spPr>
          <a:xfrm>
            <a:off x="7288567" y="1271726"/>
            <a:ext cx="4903433" cy="5173462"/>
          </a:xfrm>
        </p:spPr>
      </p:pic>
    </p:spTree>
    <p:extLst>
      <p:ext uri="{BB962C8B-B14F-4D97-AF65-F5344CB8AC3E}">
        <p14:creationId xmlns:p14="http://schemas.microsoft.com/office/powerpoint/2010/main" val="34191861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23992" y="3862019"/>
            <a:ext cx="11046971" cy="563231"/>
          </a:xfrm>
        </p:spPr>
        <p:txBody>
          <a:bodyPr/>
          <a:lstStyle/>
          <a:p>
            <a:r>
              <a:rPr lang="ru-RU" b="0" dirty="0">
                <a:latin typeface="Montserrat Medium" panose="00000600000000000000" pitchFamily="2" charset="-52"/>
              </a:rPr>
              <a:t>Спасибо за внимание!</a:t>
            </a:r>
            <a:endParaRPr lang="ru-RU" dirty="0">
              <a:latin typeface="Montserrat Medium" panose="000006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7728790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23992" y="3862019"/>
            <a:ext cx="11046971" cy="563231"/>
          </a:xfrm>
        </p:spPr>
        <p:txBody>
          <a:bodyPr/>
          <a:lstStyle/>
          <a:p>
            <a:r>
              <a:rPr lang="ru-RU" b="0" dirty="0">
                <a:latin typeface="Montserrat Medium" panose="00000600000000000000" pitchFamily="2" charset="-52"/>
              </a:rPr>
              <a:t>Решения СПУТНИКС в области ЭМС</a:t>
            </a:r>
            <a:endParaRPr lang="ru-RU" dirty="0">
              <a:latin typeface="Montserrat Medium" panose="000006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0866933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50863" y="2557001"/>
            <a:ext cx="11046971" cy="480131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0" dirty="0">
                <a:latin typeface="Montserrat" panose="00000500000000000000" pitchFamily="2" charset="-52"/>
              </a:rPr>
              <a:t> О компании СПУТНИКС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6D2798-B890-4AF8-93CA-98CEEF61539C}"/>
              </a:ext>
            </a:extLst>
          </p:cNvPr>
          <p:cNvSpPr txBox="1"/>
          <p:nvPr/>
        </p:nvSpPr>
        <p:spPr>
          <a:xfrm>
            <a:off x="550863" y="1485498"/>
            <a:ext cx="77643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latin typeface="Montserrat Medium" panose="00000600000000000000" pitchFamily="2" charset="-52"/>
              </a:rPr>
              <a:t>Структура презентации</a:t>
            </a:r>
          </a:p>
        </p:txBody>
      </p:sp>
      <p:sp>
        <p:nvSpPr>
          <p:cNvPr id="6" name="Заголовок 3">
            <a:extLst>
              <a:ext uri="{FF2B5EF4-FFF2-40B4-BE49-F238E27FC236}">
                <a16:creationId xmlns:a16="http://schemas.microsoft.com/office/drawing/2014/main" id="{7301AED3-B064-4EA1-BA39-DA9408E4C0EE}"/>
              </a:ext>
            </a:extLst>
          </p:cNvPr>
          <p:cNvSpPr txBox="1">
            <a:spLocks/>
          </p:cNvSpPr>
          <p:nvPr/>
        </p:nvSpPr>
        <p:spPr>
          <a:xfrm>
            <a:off x="550861" y="3120231"/>
            <a:ext cx="11046971" cy="4801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0" dirty="0">
                <a:latin typeface="Montserrat" panose="00000500000000000000" pitchFamily="2" charset="-52"/>
              </a:rPr>
              <a:t> Безэховая камера СПУТНИКС</a:t>
            </a:r>
          </a:p>
        </p:txBody>
      </p:sp>
      <p:sp>
        <p:nvSpPr>
          <p:cNvPr id="7" name="Заголовок 3">
            <a:extLst>
              <a:ext uri="{FF2B5EF4-FFF2-40B4-BE49-F238E27FC236}">
                <a16:creationId xmlns:a16="http://schemas.microsoft.com/office/drawing/2014/main" id="{305C0077-4672-4618-BCE9-1D3BDC3C6DF3}"/>
              </a:ext>
            </a:extLst>
          </p:cNvPr>
          <p:cNvSpPr txBox="1">
            <a:spLocks/>
          </p:cNvSpPr>
          <p:nvPr/>
        </p:nvSpPr>
        <p:spPr>
          <a:xfrm>
            <a:off x="550862" y="3683463"/>
            <a:ext cx="11046971" cy="4801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0" dirty="0">
                <a:latin typeface="Montserrat" panose="00000500000000000000" pitchFamily="2" charset="-52"/>
              </a:rPr>
              <a:t> Проблемы ЭМС для </a:t>
            </a:r>
            <a:r>
              <a:rPr lang="en-US" sz="2800" b="0" dirty="0">
                <a:latin typeface="Montserrat" panose="00000500000000000000" pitchFamily="2" charset="-52"/>
              </a:rPr>
              <a:t>CubeSat</a:t>
            </a:r>
            <a:endParaRPr lang="ru-RU" sz="2800" b="0" dirty="0">
              <a:latin typeface="Montserrat" panose="00000500000000000000" pitchFamily="2" charset="-52"/>
            </a:endParaRPr>
          </a:p>
        </p:txBody>
      </p:sp>
      <p:sp>
        <p:nvSpPr>
          <p:cNvPr id="8" name="Заголовок 3">
            <a:extLst>
              <a:ext uri="{FF2B5EF4-FFF2-40B4-BE49-F238E27FC236}">
                <a16:creationId xmlns:a16="http://schemas.microsoft.com/office/drawing/2014/main" id="{D7F46C65-D477-4E64-9DEC-36C86423DD95}"/>
              </a:ext>
            </a:extLst>
          </p:cNvPr>
          <p:cNvSpPr txBox="1">
            <a:spLocks/>
          </p:cNvSpPr>
          <p:nvPr/>
        </p:nvSpPr>
        <p:spPr>
          <a:xfrm>
            <a:off x="550860" y="4246693"/>
            <a:ext cx="11046971" cy="4801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0" dirty="0">
                <a:latin typeface="Montserrat" panose="00000500000000000000" pitchFamily="2" charset="-52"/>
              </a:rPr>
              <a:t> Измерение и улучшение ЭМС КА</a:t>
            </a:r>
          </a:p>
        </p:txBody>
      </p:sp>
      <p:sp>
        <p:nvSpPr>
          <p:cNvPr id="9" name="Заголовок 3">
            <a:extLst>
              <a:ext uri="{FF2B5EF4-FFF2-40B4-BE49-F238E27FC236}">
                <a16:creationId xmlns:a16="http://schemas.microsoft.com/office/drawing/2014/main" id="{EC3632E6-8CC8-485C-A131-C2572A961183}"/>
              </a:ext>
            </a:extLst>
          </p:cNvPr>
          <p:cNvSpPr txBox="1">
            <a:spLocks/>
          </p:cNvSpPr>
          <p:nvPr/>
        </p:nvSpPr>
        <p:spPr>
          <a:xfrm>
            <a:off x="550858" y="4809924"/>
            <a:ext cx="11046971" cy="4801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0" dirty="0">
                <a:latin typeface="Montserrat" panose="00000500000000000000" pitchFamily="2" charset="-52"/>
              </a:rPr>
              <a:t> Примеры успешных проектов</a:t>
            </a:r>
          </a:p>
        </p:txBody>
      </p:sp>
    </p:spTree>
    <p:extLst>
      <p:ext uri="{BB962C8B-B14F-4D97-AF65-F5344CB8AC3E}">
        <p14:creationId xmlns:p14="http://schemas.microsoft.com/office/powerpoint/2010/main" val="33194111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50863" y="2557001"/>
            <a:ext cx="11046971" cy="480131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0" dirty="0">
                <a:latin typeface="Montserrat" panose="00000500000000000000" pitchFamily="2" charset="-52"/>
              </a:rPr>
              <a:t> Разработка и производство </a:t>
            </a:r>
            <a:r>
              <a:rPr lang="en-US" sz="2800" b="0" dirty="0">
                <a:latin typeface="Montserrat" panose="00000500000000000000" pitchFamily="2" charset="-52"/>
              </a:rPr>
              <a:t>CubeSat</a:t>
            </a:r>
            <a:endParaRPr lang="ru-RU" sz="2800" b="0" dirty="0">
              <a:latin typeface="Montserrat" panose="00000500000000000000" pitchFamily="2" charset="-5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6D2798-B890-4AF8-93CA-98CEEF61539C}"/>
              </a:ext>
            </a:extLst>
          </p:cNvPr>
          <p:cNvSpPr txBox="1"/>
          <p:nvPr/>
        </p:nvSpPr>
        <p:spPr>
          <a:xfrm>
            <a:off x="550863" y="1485498"/>
            <a:ext cx="77643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latin typeface="Montserrat Medium" panose="00000600000000000000" pitchFamily="2" charset="-52"/>
              </a:rPr>
              <a:t>О компании</a:t>
            </a:r>
          </a:p>
        </p:txBody>
      </p:sp>
      <p:sp>
        <p:nvSpPr>
          <p:cNvPr id="6" name="Заголовок 3">
            <a:extLst>
              <a:ext uri="{FF2B5EF4-FFF2-40B4-BE49-F238E27FC236}">
                <a16:creationId xmlns:a16="http://schemas.microsoft.com/office/drawing/2014/main" id="{7301AED3-B064-4EA1-BA39-DA9408E4C0EE}"/>
              </a:ext>
            </a:extLst>
          </p:cNvPr>
          <p:cNvSpPr txBox="1">
            <a:spLocks/>
          </p:cNvSpPr>
          <p:nvPr/>
        </p:nvSpPr>
        <p:spPr>
          <a:xfrm>
            <a:off x="550861" y="3120231"/>
            <a:ext cx="11046971" cy="4801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0" dirty="0">
                <a:latin typeface="Montserrat" panose="00000500000000000000" pitchFamily="2" charset="-52"/>
              </a:rPr>
              <a:t> Разработка МКА</a:t>
            </a:r>
          </a:p>
        </p:txBody>
      </p:sp>
      <p:sp>
        <p:nvSpPr>
          <p:cNvPr id="7" name="Заголовок 3">
            <a:extLst>
              <a:ext uri="{FF2B5EF4-FFF2-40B4-BE49-F238E27FC236}">
                <a16:creationId xmlns:a16="http://schemas.microsoft.com/office/drawing/2014/main" id="{305C0077-4672-4618-BCE9-1D3BDC3C6DF3}"/>
              </a:ext>
            </a:extLst>
          </p:cNvPr>
          <p:cNvSpPr txBox="1">
            <a:spLocks/>
          </p:cNvSpPr>
          <p:nvPr/>
        </p:nvSpPr>
        <p:spPr>
          <a:xfrm>
            <a:off x="550862" y="3683463"/>
            <a:ext cx="11046971" cy="4801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0" dirty="0">
                <a:latin typeface="Montserrat" panose="00000500000000000000" pitchFamily="2" charset="-52"/>
              </a:rPr>
              <a:t> Наземное оборудование</a:t>
            </a:r>
          </a:p>
        </p:txBody>
      </p:sp>
      <p:sp>
        <p:nvSpPr>
          <p:cNvPr id="8" name="Заголовок 3">
            <a:extLst>
              <a:ext uri="{FF2B5EF4-FFF2-40B4-BE49-F238E27FC236}">
                <a16:creationId xmlns:a16="http://schemas.microsoft.com/office/drawing/2014/main" id="{D7F46C65-D477-4E64-9DEC-36C86423DD95}"/>
              </a:ext>
            </a:extLst>
          </p:cNvPr>
          <p:cNvSpPr txBox="1">
            <a:spLocks/>
          </p:cNvSpPr>
          <p:nvPr/>
        </p:nvSpPr>
        <p:spPr>
          <a:xfrm>
            <a:off x="550860" y="4246693"/>
            <a:ext cx="11046971" cy="4801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0" dirty="0">
                <a:latin typeface="Montserrat" panose="00000500000000000000" pitchFamily="2" charset="-52"/>
              </a:rPr>
              <a:t> Отдел образования</a:t>
            </a:r>
          </a:p>
        </p:txBody>
      </p:sp>
      <p:sp>
        <p:nvSpPr>
          <p:cNvPr id="9" name="Заголовок 3">
            <a:extLst>
              <a:ext uri="{FF2B5EF4-FFF2-40B4-BE49-F238E27FC236}">
                <a16:creationId xmlns:a16="http://schemas.microsoft.com/office/drawing/2014/main" id="{EC3632E6-8CC8-485C-A131-C2572A961183}"/>
              </a:ext>
            </a:extLst>
          </p:cNvPr>
          <p:cNvSpPr txBox="1">
            <a:spLocks/>
          </p:cNvSpPr>
          <p:nvPr/>
        </p:nvSpPr>
        <p:spPr>
          <a:xfrm>
            <a:off x="550858" y="4809924"/>
            <a:ext cx="11046971" cy="4801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0" dirty="0">
                <a:latin typeface="Montserrat" panose="00000500000000000000" pitchFamily="2" charset="-52"/>
              </a:rPr>
              <a:t> Опытное производство</a:t>
            </a:r>
          </a:p>
        </p:txBody>
      </p:sp>
    </p:spTree>
    <p:extLst>
      <p:ext uri="{BB962C8B-B14F-4D97-AF65-F5344CB8AC3E}">
        <p14:creationId xmlns:p14="http://schemas.microsoft.com/office/powerpoint/2010/main" val="760982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latin typeface="Montserrat Medium" panose="00000600000000000000" pitchFamily="2" charset="-52"/>
              </a:rPr>
              <a:t>Наземное оборудование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0"/>
          </p:nvPr>
        </p:nvSpPr>
        <p:spPr>
          <a:xfrm>
            <a:off x="674592" y="4702342"/>
            <a:ext cx="3537412" cy="364587"/>
          </a:xfrm>
        </p:spPr>
        <p:txBody>
          <a:bodyPr/>
          <a:lstStyle/>
          <a:p>
            <a:r>
              <a:rPr lang="ru-RU" sz="1600" dirty="0">
                <a:solidFill>
                  <a:schemeClr val="tx1"/>
                </a:solidFill>
                <a:latin typeface="Montserrat" panose="00000500000000000000" pitchFamily="2" charset="-52"/>
              </a:rPr>
              <a:t>Стенды СОС</a:t>
            </a: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4"/>
          </p:nvPr>
        </p:nvSpPr>
        <p:spPr>
          <a:xfrm>
            <a:off x="4293599" y="4702342"/>
            <a:ext cx="3537412" cy="660052"/>
          </a:xfrm>
        </p:spPr>
        <p:txBody>
          <a:bodyPr/>
          <a:lstStyle/>
          <a:p>
            <a:r>
              <a:rPr lang="ru-RU" sz="1600" dirty="0">
                <a:solidFill>
                  <a:schemeClr val="tx1"/>
                </a:solidFill>
                <a:latin typeface="Montserrat" panose="00000500000000000000" pitchFamily="2" charset="-52"/>
              </a:rPr>
              <a:t>Станции приема и управления спутниками «Завиток-М»</a:t>
            </a:r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15"/>
          </p:nvPr>
        </p:nvSpPr>
        <p:spPr>
          <a:xfrm>
            <a:off x="8034246" y="4702341"/>
            <a:ext cx="3415774" cy="364587"/>
          </a:xfrm>
        </p:spPr>
        <p:txBody>
          <a:bodyPr/>
          <a:lstStyle/>
          <a:p>
            <a:r>
              <a:rPr lang="ru-RU" sz="1600" dirty="0">
                <a:solidFill>
                  <a:schemeClr val="tx1"/>
                </a:solidFill>
                <a:latin typeface="Montserrat" panose="00000500000000000000" pitchFamily="2" charset="-52"/>
              </a:rPr>
              <a:t>Экранированные БЭК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24BCEAC-4820-4F1D-8836-ECB2C135F260}"/>
              </a:ext>
            </a:extLst>
          </p:cNvPr>
          <p:cNvPicPr>
            <a:picLocks noGrp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7" r="15567"/>
          <a:stretch/>
        </p:blipFill>
        <p:spPr bwMode="auto">
          <a:xfrm>
            <a:off x="8016490" y="1196976"/>
            <a:ext cx="3433530" cy="32259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DB4AF8E-2C26-46CB-B4F7-F831A93C628A}"/>
              </a:ext>
            </a:extLst>
          </p:cNvPr>
          <p:cNvPicPr>
            <a:picLocks noGrp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5" r="8855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https://sputnix.ru/assets/images/products/1485/testbench3d.jpg">
            <a:extLst>
              <a:ext uri="{FF2B5EF4-FFF2-40B4-BE49-F238E27FC236}">
                <a16:creationId xmlns:a16="http://schemas.microsoft.com/office/drawing/2014/main" id="{74AFBE77-EF3B-4A6D-86C3-084C1C72F336}"/>
              </a:ext>
            </a:extLst>
          </p:cNvPr>
          <p:cNvPicPr>
            <a:picLocks noGrp="1" noChangeAspect="1" noChangeArrowheads="1"/>
          </p:cNvPicPr>
          <p:nvPr>
            <p:ph type="pic"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" r="1829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37243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76154" y="1400371"/>
            <a:ext cx="5713070" cy="1412404"/>
          </a:xfrm>
        </p:spPr>
        <p:txBody>
          <a:bodyPr/>
          <a:lstStyle/>
          <a:p>
            <a:r>
              <a:rPr lang="ru-RU" sz="4000" dirty="0">
                <a:latin typeface="Montserrat Medium" panose="00000600000000000000" pitchFamily="2" charset="-52"/>
              </a:rPr>
              <a:t>Безэховая</a:t>
            </a:r>
            <a:r>
              <a:rPr lang="ru-RU" sz="4000" b="1" dirty="0">
                <a:latin typeface="Montserrat Medium" panose="00000600000000000000" pitchFamily="2" charset="-52"/>
              </a:rPr>
              <a:t> </a:t>
            </a:r>
            <a:r>
              <a:rPr lang="ru-RU" sz="4000" dirty="0">
                <a:latin typeface="Montserrat Medium" panose="00000600000000000000" pitchFamily="2" charset="-52"/>
              </a:rPr>
              <a:t>камера</a:t>
            </a:r>
            <a:br>
              <a:rPr lang="ru-RU" sz="4000" dirty="0">
                <a:latin typeface="Montserrat Medium" panose="00000600000000000000" pitchFamily="2" charset="-52"/>
              </a:rPr>
            </a:br>
            <a:r>
              <a:rPr lang="ru-RU" sz="4000" dirty="0">
                <a:latin typeface="Montserrat Medium" panose="00000600000000000000" pitchFamily="2" charset="-52"/>
              </a:rPr>
              <a:t>СПУТНИКС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>
          <a:xfrm>
            <a:off x="676153" y="2648344"/>
            <a:ext cx="5713071" cy="1728294"/>
          </a:xfrm>
        </p:spPr>
        <p:txBody>
          <a:bodyPr/>
          <a:lstStyle/>
          <a:p>
            <a:endParaRPr lang="ru-RU" dirty="0">
              <a:solidFill>
                <a:schemeClr val="tx1"/>
              </a:solidFill>
              <a:latin typeface="Montserrat" panose="00000500000000000000" pitchFamily="2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  <a:latin typeface="Montserrat" panose="00000500000000000000" pitchFamily="2" charset="-52"/>
              </a:rPr>
              <a:t>Проведение измерений на ЭМС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  <a:latin typeface="Montserrat" panose="00000500000000000000" pitchFamily="2" charset="-52"/>
              </a:rPr>
              <a:t>Испытания приемных и передающих трактов 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  <a:latin typeface="Montserrat" panose="00000500000000000000" pitchFamily="2" charset="-52"/>
              </a:rPr>
              <a:t>Построение ДН передающих антенн </a:t>
            </a:r>
          </a:p>
        </p:txBody>
      </p:sp>
      <p:pic>
        <p:nvPicPr>
          <p:cNvPr id="3074" name="Picture 2" descr="Picture background">
            <a:extLst>
              <a:ext uri="{FF2B5EF4-FFF2-40B4-BE49-F238E27FC236}">
                <a16:creationId xmlns:a16="http://schemas.microsoft.com/office/drawing/2014/main" id="{D253A5BF-A6DA-4D6D-9CE7-4424EF604A4E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7" r="7837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37688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>
                <a:latin typeface="Montserrat Medium" panose="00000600000000000000" pitchFamily="2" charset="-52"/>
              </a:rPr>
              <a:t>Проблемы ЭМС для малых КА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>
          <a:xfrm>
            <a:off x="676153" y="3014880"/>
            <a:ext cx="5713071" cy="1728294"/>
          </a:xfrm>
        </p:spPr>
        <p:txBody>
          <a:bodyPr/>
          <a:lstStyle/>
          <a:p>
            <a:endParaRPr lang="ru-RU" dirty="0">
              <a:solidFill>
                <a:schemeClr val="tx1"/>
              </a:solidFill>
              <a:latin typeface="Montserrat" panose="00000500000000000000" pitchFamily="2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  <a:latin typeface="Montserrat" panose="00000500000000000000" pitchFamily="2" charset="-52"/>
              </a:rPr>
              <a:t>Ограниченное пространство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  <a:latin typeface="Montserrat" panose="00000500000000000000" pitchFamily="2" charset="-52"/>
              </a:rPr>
              <a:t>Высокая плотность активных компонентов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  <a:latin typeface="Montserrat" panose="00000500000000000000" pitchFamily="2" charset="-52"/>
              </a:rPr>
              <a:t>Внешние электромагнитные помехи на орбите</a:t>
            </a:r>
          </a:p>
        </p:txBody>
      </p:sp>
      <p:pic>
        <p:nvPicPr>
          <p:cNvPr id="12" name="Рисунок 11" descr="praxis-sitronics-SXC6">
            <a:extLst>
              <a:ext uri="{FF2B5EF4-FFF2-40B4-BE49-F238E27FC236}">
                <a16:creationId xmlns:a16="http://schemas.microsoft.com/office/drawing/2014/main" id="{EF2C4977-7395-4A18-8B45-F17B59853BA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810" y="1027761"/>
            <a:ext cx="5116365" cy="511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1454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latin typeface="Montserrat Medium" panose="00000600000000000000" pitchFamily="2" charset="-52"/>
              </a:rPr>
              <a:t>Влияние ЭМС на работу КА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0"/>
          </p:nvPr>
        </p:nvSpPr>
        <p:spPr>
          <a:xfrm>
            <a:off x="674592" y="4702342"/>
            <a:ext cx="3537412" cy="398699"/>
          </a:xfrm>
        </p:spPr>
        <p:txBody>
          <a:bodyPr/>
          <a:lstStyle/>
          <a:p>
            <a:r>
              <a:rPr lang="ru-RU" sz="1800" dirty="0">
                <a:solidFill>
                  <a:schemeClr val="tx1"/>
                </a:solidFill>
                <a:latin typeface="Montserrat" panose="00000500000000000000" pitchFamily="2" charset="-52"/>
              </a:rPr>
              <a:t>Сбой в работе систем КА</a:t>
            </a: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4"/>
          </p:nvPr>
        </p:nvSpPr>
        <p:spPr>
          <a:xfrm>
            <a:off x="4397481" y="4702342"/>
            <a:ext cx="3433530" cy="731098"/>
          </a:xfrm>
        </p:spPr>
        <p:txBody>
          <a:bodyPr/>
          <a:lstStyle/>
          <a:p>
            <a:pPr algn="ctr"/>
            <a:r>
              <a:rPr lang="ru-RU" sz="1800" dirty="0">
                <a:solidFill>
                  <a:schemeClr val="tx1"/>
                </a:solidFill>
                <a:latin typeface="Montserrat" panose="00000500000000000000" pitchFamily="2" charset="-52"/>
              </a:rPr>
              <a:t>Проблемы со связью и управлением</a:t>
            </a:r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15"/>
          </p:nvPr>
        </p:nvSpPr>
        <p:spPr>
          <a:xfrm>
            <a:off x="8034246" y="4702341"/>
            <a:ext cx="3415774" cy="731098"/>
          </a:xfrm>
        </p:spPr>
        <p:txBody>
          <a:bodyPr/>
          <a:lstStyle/>
          <a:p>
            <a:pPr algn="ctr"/>
            <a:r>
              <a:rPr lang="ru-RU" sz="1800" dirty="0">
                <a:solidFill>
                  <a:schemeClr val="tx1"/>
                </a:solidFill>
                <a:latin typeface="Montserrat" panose="00000500000000000000" pitchFamily="2" charset="-52"/>
              </a:rPr>
              <a:t>Невозможность исправления</a:t>
            </a:r>
          </a:p>
        </p:txBody>
      </p:sp>
      <p:pic>
        <p:nvPicPr>
          <p:cNvPr id="4106" name="Рисунок 4105">
            <a:extLst>
              <a:ext uri="{FF2B5EF4-FFF2-40B4-BE49-F238E27FC236}">
                <a16:creationId xmlns:a16="http://schemas.microsoft.com/office/drawing/2014/main" id="{7F58D88F-8F5C-4346-81DF-19BFFD5AAA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651" y="1716161"/>
            <a:ext cx="3039189" cy="2277017"/>
          </a:xfrm>
          <a:prstGeom prst="rect">
            <a:avLst/>
          </a:prstGeom>
        </p:spPr>
      </p:pic>
      <p:pic>
        <p:nvPicPr>
          <p:cNvPr id="4110" name="Рисунок 4109">
            <a:extLst>
              <a:ext uri="{FF2B5EF4-FFF2-40B4-BE49-F238E27FC236}">
                <a16:creationId xmlns:a16="http://schemas.microsoft.com/office/drawing/2014/main" id="{7EB99C42-1559-4F74-8B36-33527F648B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385" y="1444622"/>
            <a:ext cx="2743369" cy="2737272"/>
          </a:xfrm>
          <a:prstGeom prst="rect">
            <a:avLst/>
          </a:prstGeom>
        </p:spPr>
      </p:pic>
      <p:pic>
        <p:nvPicPr>
          <p:cNvPr id="4112" name="Рисунок 4111">
            <a:extLst>
              <a:ext uri="{FF2B5EF4-FFF2-40B4-BE49-F238E27FC236}">
                <a16:creationId xmlns:a16="http://schemas.microsoft.com/office/drawing/2014/main" id="{EB915A36-4D37-446A-BE92-EBEA9AE61A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246" y="1646503"/>
            <a:ext cx="2972524" cy="2493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3951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latin typeface="Montserrat Medium" panose="00000600000000000000" pitchFamily="2" charset="-52"/>
              </a:rPr>
              <a:t>Измерение ЭМС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674591" y="5229116"/>
            <a:ext cx="5249131" cy="398699"/>
          </a:xfrm>
        </p:spPr>
        <p:txBody>
          <a:bodyPr/>
          <a:lstStyle/>
          <a:p>
            <a:r>
              <a:rPr lang="ru-RU" sz="1800" dirty="0">
                <a:solidFill>
                  <a:schemeClr val="tx1"/>
                </a:solidFill>
                <a:latin typeface="Montserrat" panose="00000500000000000000" pitchFamily="2" charset="-52"/>
              </a:rPr>
              <a:t>Размещение КА в БЭК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6251714" y="5229116"/>
            <a:ext cx="5252558" cy="398699"/>
          </a:xfrm>
        </p:spPr>
        <p:txBody>
          <a:bodyPr/>
          <a:lstStyle/>
          <a:p>
            <a:r>
              <a:rPr lang="ru-RU" sz="1800" dirty="0">
                <a:solidFill>
                  <a:schemeClr val="tx1"/>
                </a:solidFill>
              </a:rPr>
              <a:t>Измерительное оборудование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2709AAA-00A5-4A73-80F0-BEC1A1CC151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3" r="4463"/>
          <a:stretch>
            <a:fillRect/>
          </a:stretch>
        </p:blipFill>
        <p:spPr/>
      </p:pic>
      <p:pic>
        <p:nvPicPr>
          <p:cNvPr id="20" name="Picture 4" descr="https://static.tildacdn.com/tild3836-6364-4731-b035-353137343436/emc-near-field-probe.jpg">
            <a:extLst>
              <a:ext uri="{FF2B5EF4-FFF2-40B4-BE49-F238E27FC236}">
                <a16:creationId xmlns:a16="http://schemas.microsoft.com/office/drawing/2014/main" id="{FEC1F0CB-592A-4A3A-93C6-2BADE1CEBD4C}"/>
              </a:ext>
            </a:extLst>
          </p:cNvPr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3" r="11543"/>
          <a:stretch>
            <a:fillRect/>
          </a:stretch>
        </p:blipFill>
        <p:spPr bwMode="auto">
          <a:xfrm>
            <a:off x="6251575" y="1196975"/>
            <a:ext cx="5253038" cy="384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138749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</TotalTime>
  <Words>200</Words>
  <Application>Microsoft Office PowerPoint</Application>
  <PresentationFormat>Широкоэкранный</PresentationFormat>
  <Paragraphs>58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3" baseType="lpstr">
      <vt:lpstr>Arial</vt:lpstr>
      <vt:lpstr>Calibri</vt:lpstr>
      <vt:lpstr>Calibri Light</vt:lpstr>
      <vt:lpstr>Montserrat</vt:lpstr>
      <vt:lpstr>Montserrat Light</vt:lpstr>
      <vt:lpstr>Montserrat Medium</vt:lpstr>
      <vt:lpstr>Segoe UI Light</vt:lpstr>
      <vt:lpstr>Verdana</vt:lpstr>
      <vt:lpstr>Тема Office</vt:lpstr>
      <vt:lpstr>Презентация PowerPoint</vt:lpstr>
      <vt:lpstr>Решения СПУТНИКС в области ЭМС</vt:lpstr>
      <vt:lpstr> О компании СПУТНИКС</vt:lpstr>
      <vt:lpstr> Разработка и производство CubeSat</vt:lpstr>
      <vt:lpstr>Наземное оборудование</vt:lpstr>
      <vt:lpstr>Безэховая камера СПУТНИКС</vt:lpstr>
      <vt:lpstr>Проблемы ЭМС для малых КА</vt:lpstr>
      <vt:lpstr>Влияние ЭМС на работу КА</vt:lpstr>
      <vt:lpstr>Измерение ЭМС</vt:lpstr>
      <vt:lpstr>Виды помех</vt:lpstr>
      <vt:lpstr>Методы борьбы с помехами</vt:lpstr>
      <vt:lpstr>Успешные миссии</vt:lpstr>
      <vt:lpstr>Заключение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Krasotenko Anatolii</dc:creator>
  <cp:lastModifiedBy>Krasotenko Anatolii</cp:lastModifiedBy>
  <cp:revision>24</cp:revision>
  <dcterms:created xsi:type="dcterms:W3CDTF">2024-06-03T17:31:11Z</dcterms:created>
  <dcterms:modified xsi:type="dcterms:W3CDTF">2024-06-04T11:24:48Z</dcterms:modified>
</cp:coreProperties>
</file>